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handoutMasterIdLst>
    <p:handoutMasterId r:id="rId50"/>
  </p:handoutMasterIdLst>
  <p:sldIdLst>
    <p:sldId id="273" r:id="rId5"/>
    <p:sldId id="271" r:id="rId6"/>
    <p:sldId id="298" r:id="rId7"/>
    <p:sldId id="326" r:id="rId8"/>
    <p:sldId id="278" r:id="rId9"/>
    <p:sldId id="299" r:id="rId10"/>
    <p:sldId id="283" r:id="rId11"/>
    <p:sldId id="284" r:id="rId12"/>
    <p:sldId id="285" r:id="rId13"/>
    <p:sldId id="287" r:id="rId14"/>
    <p:sldId id="292" r:id="rId15"/>
    <p:sldId id="293" r:id="rId16"/>
    <p:sldId id="294" r:id="rId17"/>
    <p:sldId id="295" r:id="rId18"/>
    <p:sldId id="296" r:id="rId19"/>
    <p:sldId id="297" r:id="rId20"/>
    <p:sldId id="300" r:id="rId21"/>
    <p:sldId id="289" r:id="rId22"/>
    <p:sldId id="302" r:id="rId23"/>
    <p:sldId id="304" r:id="rId24"/>
    <p:sldId id="305" r:id="rId25"/>
    <p:sldId id="306" r:id="rId26"/>
    <p:sldId id="288" r:id="rId27"/>
    <p:sldId id="307" r:id="rId28"/>
    <p:sldId id="308" r:id="rId29"/>
    <p:sldId id="309" r:id="rId30"/>
    <p:sldId id="310" r:id="rId31"/>
    <p:sldId id="311" r:id="rId32"/>
    <p:sldId id="312" r:id="rId33"/>
    <p:sldId id="322" r:id="rId34"/>
    <p:sldId id="323" r:id="rId35"/>
    <p:sldId id="324" r:id="rId36"/>
    <p:sldId id="325" r:id="rId37"/>
    <p:sldId id="290" r:id="rId38"/>
    <p:sldId id="313" r:id="rId39"/>
    <p:sldId id="315" r:id="rId40"/>
    <p:sldId id="316" r:id="rId41"/>
    <p:sldId id="327" r:id="rId42"/>
    <p:sldId id="318" r:id="rId43"/>
    <p:sldId id="291" r:id="rId44"/>
    <p:sldId id="319" r:id="rId45"/>
    <p:sldId id="320" r:id="rId46"/>
    <p:sldId id="321" r:id="rId47"/>
    <p:sldId id="272" r:id="rId48"/>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Vincenz" initials="RV" lastIdx="1" clrIdx="0">
    <p:extLst>
      <p:ext uri="{19B8F6BF-5375-455C-9EA6-DF929625EA0E}">
        <p15:presenceInfo xmlns:p15="http://schemas.microsoft.com/office/powerpoint/2012/main" userId="fa87691130ee04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A"/>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C8B23-FF1D-4C49-9991-D20E74593411}" v="7" dt="2021-12-10T09:43:50.250"/>
    <p1510:client id="{51D5786F-E4AB-4533-A633-FF1DC8548BD9}" v="7" dt="2021-12-09T17:02:05.45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autoAdjust="0"/>
    <p:restoredTop sz="74901" autoAdjust="0"/>
  </p:normalViewPr>
  <p:slideViewPr>
    <p:cSldViewPr snapToGrid="0">
      <p:cViewPr varScale="1">
        <p:scale>
          <a:sx n="79" d="100"/>
          <a:sy n="79" d="100"/>
        </p:scale>
        <p:origin x="108" y="46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rer Christian" userId="fb91d9f7-cf5b-4d9b-a2fc-d5a9d6005e6e" providerId="ADAL" clId="{338C8B23-FF1D-4C49-9991-D20E74593411}"/>
    <pc:docChg chg="custSel modSld">
      <pc:chgData name="Mahrer Christian" userId="fb91d9f7-cf5b-4d9b-a2fc-d5a9d6005e6e" providerId="ADAL" clId="{338C8B23-FF1D-4C49-9991-D20E74593411}" dt="2021-12-10T09:43:50.249" v="48" actId="14826"/>
      <pc:docMkLst>
        <pc:docMk/>
      </pc:docMkLst>
      <pc:sldChg chg="modSp mod">
        <pc:chgData name="Mahrer Christian" userId="fb91d9f7-cf5b-4d9b-a2fc-d5a9d6005e6e" providerId="ADAL" clId="{338C8B23-FF1D-4C49-9991-D20E74593411}" dt="2021-12-10T09:22:47.044" v="2" actId="790"/>
        <pc:sldMkLst>
          <pc:docMk/>
          <pc:sldMk cId="898514532" sldId="271"/>
        </pc:sldMkLst>
        <pc:spChg chg="mod">
          <ac:chgData name="Mahrer Christian" userId="fb91d9f7-cf5b-4d9b-a2fc-d5a9d6005e6e" providerId="ADAL" clId="{338C8B23-FF1D-4C49-9991-D20E74593411}" dt="2021-12-10T09:22:47.044" v="2" actId="790"/>
          <ac:spMkLst>
            <pc:docMk/>
            <pc:sldMk cId="898514532" sldId="271"/>
            <ac:spMk id="2" creationId="{16D11C80-893D-4177-BE56-0FD83E03C651}"/>
          </ac:spMkLst>
        </pc:spChg>
      </pc:sldChg>
      <pc:sldChg chg="modSp">
        <pc:chgData name="Mahrer Christian" userId="fb91d9f7-cf5b-4d9b-a2fc-d5a9d6005e6e" providerId="ADAL" clId="{338C8B23-FF1D-4C49-9991-D20E74593411}" dt="2021-12-10T09:43:50.249" v="48" actId="14826"/>
        <pc:sldMkLst>
          <pc:docMk/>
          <pc:sldMk cId="411818834" sldId="272"/>
        </pc:sldMkLst>
        <pc:picChg chg="mod">
          <ac:chgData name="Mahrer Christian" userId="fb91d9f7-cf5b-4d9b-a2fc-d5a9d6005e6e" providerId="ADAL" clId="{338C8B23-FF1D-4C49-9991-D20E74593411}" dt="2021-12-10T09:43:50.249" v="48" actId="14826"/>
          <ac:picMkLst>
            <pc:docMk/>
            <pc:sldMk cId="411818834" sldId="272"/>
            <ac:picMk id="6" creationId="{CB7B2331-DB56-481E-AFD3-D25CD3F03946}"/>
          </ac:picMkLst>
        </pc:picChg>
      </pc:sldChg>
      <pc:sldChg chg="modSp mod">
        <pc:chgData name="Mahrer Christian" userId="fb91d9f7-cf5b-4d9b-a2fc-d5a9d6005e6e" providerId="ADAL" clId="{338C8B23-FF1D-4C49-9991-D20E74593411}" dt="2021-12-10T09:22:31.356" v="1" actId="1036"/>
        <pc:sldMkLst>
          <pc:docMk/>
          <pc:sldMk cId="2081458220" sldId="273"/>
        </pc:sldMkLst>
        <pc:spChg chg="mod">
          <ac:chgData name="Mahrer Christian" userId="fb91d9f7-cf5b-4d9b-a2fc-d5a9d6005e6e" providerId="ADAL" clId="{338C8B23-FF1D-4C49-9991-D20E74593411}" dt="2021-12-10T09:22:31.356" v="1" actId="1036"/>
          <ac:spMkLst>
            <pc:docMk/>
            <pc:sldMk cId="2081458220" sldId="273"/>
            <ac:spMk id="2" creationId="{E705D98A-2144-B844-91A4-EADE276666E0}"/>
          </ac:spMkLst>
        </pc:spChg>
        <pc:spChg chg="mod">
          <ac:chgData name="Mahrer Christian" userId="fb91d9f7-cf5b-4d9b-a2fc-d5a9d6005e6e" providerId="ADAL" clId="{338C8B23-FF1D-4C49-9991-D20E74593411}" dt="2021-12-10T09:22:31.356" v="1" actId="1036"/>
          <ac:spMkLst>
            <pc:docMk/>
            <pc:sldMk cId="2081458220" sldId="273"/>
            <ac:spMk id="3" creationId="{37CD86F4-71C7-1F47-AC9A-5001BE3B4A97}"/>
          </ac:spMkLst>
        </pc:spChg>
        <pc:picChg chg="mod">
          <ac:chgData name="Mahrer Christian" userId="fb91d9f7-cf5b-4d9b-a2fc-d5a9d6005e6e" providerId="ADAL" clId="{338C8B23-FF1D-4C49-9991-D20E74593411}" dt="2021-12-10T09:22:31.356" v="1" actId="1036"/>
          <ac:picMkLst>
            <pc:docMk/>
            <pc:sldMk cId="2081458220" sldId="273"/>
            <ac:picMk id="6" creationId="{1F5F16B6-3BF2-43D5-99CF-0464D9234EDF}"/>
          </ac:picMkLst>
        </pc:picChg>
        <pc:picChg chg="mod">
          <ac:chgData name="Mahrer Christian" userId="fb91d9f7-cf5b-4d9b-a2fc-d5a9d6005e6e" providerId="ADAL" clId="{338C8B23-FF1D-4C49-9991-D20E74593411}" dt="2021-12-10T09:22:31.356" v="1" actId="1036"/>
          <ac:picMkLst>
            <pc:docMk/>
            <pc:sldMk cId="2081458220" sldId="273"/>
            <ac:picMk id="7" creationId="{206CE2C2-8576-4093-A8A7-734D3854BF0C}"/>
          </ac:picMkLst>
        </pc:picChg>
      </pc:sldChg>
      <pc:sldChg chg="addSp delSp modSp mod">
        <pc:chgData name="Mahrer Christian" userId="fb91d9f7-cf5b-4d9b-a2fc-d5a9d6005e6e" providerId="ADAL" clId="{338C8B23-FF1D-4C49-9991-D20E74593411}" dt="2021-12-10T09:28:05.725" v="8" actId="1076"/>
        <pc:sldMkLst>
          <pc:docMk/>
          <pc:sldMk cId="3795965527" sldId="278"/>
        </pc:sldMkLst>
        <pc:picChg chg="add mod">
          <ac:chgData name="Mahrer Christian" userId="fb91d9f7-cf5b-4d9b-a2fc-d5a9d6005e6e" providerId="ADAL" clId="{338C8B23-FF1D-4C49-9991-D20E74593411}" dt="2021-12-10T09:28:05.725" v="8" actId="1076"/>
          <ac:picMkLst>
            <pc:docMk/>
            <pc:sldMk cId="3795965527" sldId="278"/>
            <ac:picMk id="4" creationId="{5FA8BE61-8477-4E26-82F7-EB88CDEFB6D2}"/>
          </ac:picMkLst>
        </pc:picChg>
        <pc:picChg chg="del">
          <ac:chgData name="Mahrer Christian" userId="fb91d9f7-cf5b-4d9b-a2fc-d5a9d6005e6e" providerId="ADAL" clId="{338C8B23-FF1D-4C49-9991-D20E74593411}" dt="2021-12-10T09:27:54.168" v="5" actId="478"/>
          <ac:picMkLst>
            <pc:docMk/>
            <pc:sldMk cId="3795965527" sldId="278"/>
            <ac:picMk id="5" creationId="{0ACCDECF-FE77-4642-B5C2-C2D160E649A4}"/>
          </ac:picMkLst>
        </pc:picChg>
      </pc:sldChg>
      <pc:sldChg chg="addSp modSp">
        <pc:chgData name="Mahrer Christian" userId="fb91d9f7-cf5b-4d9b-a2fc-d5a9d6005e6e" providerId="ADAL" clId="{338C8B23-FF1D-4C49-9991-D20E74593411}" dt="2021-12-10T09:32:07.759" v="9"/>
        <pc:sldMkLst>
          <pc:docMk/>
          <pc:sldMk cId="3881134377" sldId="292"/>
        </pc:sldMkLst>
        <pc:picChg chg="add mod">
          <ac:chgData name="Mahrer Christian" userId="fb91d9f7-cf5b-4d9b-a2fc-d5a9d6005e6e" providerId="ADAL" clId="{338C8B23-FF1D-4C49-9991-D20E74593411}" dt="2021-12-10T09:32:07.759" v="9"/>
          <ac:picMkLst>
            <pc:docMk/>
            <pc:sldMk cId="3881134377" sldId="292"/>
            <ac:picMk id="11" creationId="{A6D7DD28-20CE-46B4-8E2C-E8D65A79CE82}"/>
          </ac:picMkLst>
        </pc:picChg>
      </pc:sldChg>
      <pc:sldChg chg="addSp modSp mod">
        <pc:chgData name="Mahrer Christian" userId="fb91d9f7-cf5b-4d9b-a2fc-d5a9d6005e6e" providerId="ADAL" clId="{338C8B23-FF1D-4C49-9991-D20E74593411}" dt="2021-12-10T09:34:53.083" v="11" actId="14100"/>
        <pc:sldMkLst>
          <pc:docMk/>
          <pc:sldMk cId="1320158578" sldId="304"/>
        </pc:sldMkLst>
        <pc:spChg chg="add mod">
          <ac:chgData name="Mahrer Christian" userId="fb91d9f7-cf5b-4d9b-a2fc-d5a9d6005e6e" providerId="ADAL" clId="{338C8B23-FF1D-4C49-9991-D20E74593411}" dt="2021-12-10T09:34:48.513" v="10"/>
          <ac:spMkLst>
            <pc:docMk/>
            <pc:sldMk cId="1320158578" sldId="304"/>
            <ac:spMk id="6" creationId="{B12207AD-D06C-47F8-A422-153CA73B815D}"/>
          </ac:spMkLst>
        </pc:spChg>
        <pc:spChg chg="mod">
          <ac:chgData name="Mahrer Christian" userId="fb91d9f7-cf5b-4d9b-a2fc-d5a9d6005e6e" providerId="ADAL" clId="{338C8B23-FF1D-4C49-9991-D20E74593411}" dt="2021-12-10T09:34:53.083" v="11" actId="14100"/>
          <ac:spMkLst>
            <pc:docMk/>
            <pc:sldMk cId="1320158578" sldId="304"/>
            <ac:spMk id="7" creationId="{026673C6-A359-425E-8627-510F0118B404}"/>
          </ac:spMkLst>
        </pc:spChg>
        <pc:picChg chg="add mod">
          <ac:chgData name="Mahrer Christian" userId="fb91d9f7-cf5b-4d9b-a2fc-d5a9d6005e6e" providerId="ADAL" clId="{338C8B23-FF1D-4C49-9991-D20E74593411}" dt="2021-12-10T09:34:48.513" v="10"/>
          <ac:picMkLst>
            <pc:docMk/>
            <pc:sldMk cId="1320158578" sldId="304"/>
            <ac:picMk id="5" creationId="{D259061D-77F2-4505-B6FC-C490D98E4D1D}"/>
          </ac:picMkLst>
        </pc:picChg>
      </pc:sldChg>
      <pc:sldChg chg="addSp delSp modSp mod">
        <pc:chgData name="Mahrer Christian" userId="fb91d9f7-cf5b-4d9b-a2fc-d5a9d6005e6e" providerId="ADAL" clId="{338C8B23-FF1D-4C49-9991-D20E74593411}" dt="2021-12-10T09:37:21.705" v="21" actId="14100"/>
        <pc:sldMkLst>
          <pc:docMk/>
          <pc:sldMk cId="3438584458" sldId="311"/>
        </pc:sldMkLst>
        <pc:spChg chg="del">
          <ac:chgData name="Mahrer Christian" userId="fb91d9f7-cf5b-4d9b-a2fc-d5a9d6005e6e" providerId="ADAL" clId="{338C8B23-FF1D-4C49-9991-D20E74593411}" dt="2021-12-10T09:36:53.761" v="13" actId="478"/>
          <ac:spMkLst>
            <pc:docMk/>
            <pc:sldMk cId="3438584458" sldId="311"/>
            <ac:spMk id="2" creationId="{ECE26C97-092B-4A70-8B1E-732095B4EB52}"/>
          </ac:spMkLst>
        </pc:spChg>
        <pc:spChg chg="mod">
          <ac:chgData name="Mahrer Christian" userId="fb91d9f7-cf5b-4d9b-a2fc-d5a9d6005e6e" providerId="ADAL" clId="{338C8B23-FF1D-4C49-9991-D20E74593411}" dt="2021-12-10T09:37:21.705" v="21" actId="14100"/>
          <ac:spMkLst>
            <pc:docMk/>
            <pc:sldMk cId="3438584458" sldId="311"/>
            <ac:spMk id="7" creationId="{026673C6-A359-425E-8627-510F0118B404}"/>
          </ac:spMkLst>
        </pc:spChg>
        <pc:spChg chg="add mod">
          <ac:chgData name="Mahrer Christian" userId="fb91d9f7-cf5b-4d9b-a2fc-d5a9d6005e6e" providerId="ADAL" clId="{338C8B23-FF1D-4C49-9991-D20E74593411}" dt="2021-12-10T09:37:17.278" v="20" actId="1036"/>
          <ac:spMkLst>
            <pc:docMk/>
            <pc:sldMk cId="3438584458" sldId="311"/>
            <ac:spMk id="11" creationId="{F71116D0-DC6C-49B3-B75E-F26F3CC53BAB}"/>
          </ac:spMkLst>
        </pc:spChg>
        <pc:picChg chg="del">
          <ac:chgData name="Mahrer Christian" userId="fb91d9f7-cf5b-4d9b-a2fc-d5a9d6005e6e" providerId="ADAL" clId="{338C8B23-FF1D-4C49-9991-D20E74593411}" dt="2021-12-10T09:36:51.569" v="12" actId="478"/>
          <ac:picMkLst>
            <pc:docMk/>
            <pc:sldMk cId="3438584458" sldId="311"/>
            <ac:picMk id="4" creationId="{E25C9CFA-44CE-49DE-9D5A-4D0150EABFE5}"/>
          </ac:picMkLst>
        </pc:picChg>
        <pc:picChg chg="add mod">
          <ac:chgData name="Mahrer Christian" userId="fb91d9f7-cf5b-4d9b-a2fc-d5a9d6005e6e" providerId="ADAL" clId="{338C8B23-FF1D-4C49-9991-D20E74593411}" dt="2021-12-10T09:37:17.278" v="20" actId="1036"/>
          <ac:picMkLst>
            <pc:docMk/>
            <pc:sldMk cId="3438584458" sldId="311"/>
            <ac:picMk id="8" creationId="{F42AFB93-5928-4B1E-A6DE-D5782D73A10F}"/>
          </ac:picMkLst>
        </pc:picChg>
      </pc:sldChg>
      <pc:sldChg chg="addSp delSp modSp mod">
        <pc:chgData name="Mahrer Christian" userId="fb91d9f7-cf5b-4d9b-a2fc-d5a9d6005e6e" providerId="ADAL" clId="{338C8B23-FF1D-4C49-9991-D20E74593411}" dt="2021-12-10T09:38:21.977" v="35" actId="1036"/>
        <pc:sldMkLst>
          <pc:docMk/>
          <pc:sldMk cId="3435682338" sldId="312"/>
        </pc:sldMkLst>
        <pc:spChg chg="add mod">
          <ac:chgData name="Mahrer Christian" userId="fb91d9f7-cf5b-4d9b-a2fc-d5a9d6005e6e" providerId="ADAL" clId="{338C8B23-FF1D-4C49-9991-D20E74593411}" dt="2021-12-10T09:38:21.977" v="35" actId="1036"/>
          <ac:spMkLst>
            <pc:docMk/>
            <pc:sldMk cId="3435682338" sldId="312"/>
            <ac:spMk id="8" creationId="{F1BB108C-DCE6-4A0E-A9FA-27CB2AEE6045}"/>
          </ac:spMkLst>
        </pc:spChg>
        <pc:picChg chg="del">
          <ac:chgData name="Mahrer Christian" userId="fb91d9f7-cf5b-4d9b-a2fc-d5a9d6005e6e" providerId="ADAL" clId="{338C8B23-FF1D-4C49-9991-D20E74593411}" dt="2021-12-10T09:37:54.392" v="22" actId="478"/>
          <ac:picMkLst>
            <pc:docMk/>
            <pc:sldMk cId="3435682338" sldId="312"/>
            <ac:picMk id="3" creationId="{DF0EBD04-5A85-446D-A3A2-D64AC8E8E1DD}"/>
          </ac:picMkLst>
        </pc:picChg>
        <pc:picChg chg="add mod">
          <ac:chgData name="Mahrer Christian" userId="fb91d9f7-cf5b-4d9b-a2fc-d5a9d6005e6e" providerId="ADAL" clId="{338C8B23-FF1D-4C49-9991-D20E74593411}" dt="2021-12-10T09:38:21.977" v="35" actId="1036"/>
          <ac:picMkLst>
            <pc:docMk/>
            <pc:sldMk cId="3435682338" sldId="312"/>
            <ac:picMk id="6" creationId="{A508F5BF-6FF5-4CB7-A2BD-D1A6369CE7AB}"/>
          </ac:picMkLst>
        </pc:picChg>
      </pc:sldChg>
      <pc:sldChg chg="modSp mod">
        <pc:chgData name="Mahrer Christian" userId="fb91d9f7-cf5b-4d9b-a2fc-d5a9d6005e6e" providerId="ADAL" clId="{338C8B23-FF1D-4C49-9991-D20E74593411}" dt="2021-12-10T09:40:50.426" v="47" actId="1035"/>
        <pc:sldMkLst>
          <pc:docMk/>
          <pc:sldMk cId="4004064832" sldId="316"/>
        </pc:sldMkLst>
        <pc:spChg chg="mod">
          <ac:chgData name="Mahrer Christian" userId="fb91d9f7-cf5b-4d9b-a2fc-d5a9d6005e6e" providerId="ADAL" clId="{338C8B23-FF1D-4C49-9991-D20E74593411}" dt="2021-12-10T09:40:50.426" v="47" actId="1035"/>
          <ac:spMkLst>
            <pc:docMk/>
            <pc:sldMk cId="4004064832" sldId="316"/>
            <ac:spMk id="38" creationId="{292D7249-9C95-47DC-8CCA-07180F823392}"/>
          </ac:spMkLst>
        </pc:spChg>
      </pc:sldChg>
      <pc:sldChg chg="addSp modSp mod">
        <pc:chgData name="Mahrer Christian" userId="fb91d9f7-cf5b-4d9b-a2fc-d5a9d6005e6e" providerId="ADAL" clId="{338C8B23-FF1D-4C49-9991-D20E74593411}" dt="2021-12-10T09:39:30.949" v="38" actId="14100"/>
        <pc:sldMkLst>
          <pc:docMk/>
          <pc:sldMk cId="3411310970" sldId="322"/>
        </pc:sldMkLst>
        <pc:spChg chg="add mod">
          <ac:chgData name="Mahrer Christian" userId="fb91d9f7-cf5b-4d9b-a2fc-d5a9d6005e6e" providerId="ADAL" clId="{338C8B23-FF1D-4C49-9991-D20E74593411}" dt="2021-12-10T09:38:46.646" v="36"/>
          <ac:spMkLst>
            <pc:docMk/>
            <pc:sldMk cId="3411310970" sldId="322"/>
            <ac:spMk id="6" creationId="{8B663482-9190-4EA7-A293-A3AFEEDA3352}"/>
          </ac:spMkLst>
        </pc:spChg>
        <pc:spChg chg="mod">
          <ac:chgData name="Mahrer Christian" userId="fb91d9f7-cf5b-4d9b-a2fc-d5a9d6005e6e" providerId="ADAL" clId="{338C8B23-FF1D-4C49-9991-D20E74593411}" dt="2021-12-10T09:39:30.949" v="38" actId="14100"/>
          <ac:spMkLst>
            <pc:docMk/>
            <pc:sldMk cId="3411310970" sldId="322"/>
            <ac:spMk id="7" creationId="{026673C6-A359-425E-8627-510F0118B404}"/>
          </ac:spMkLst>
        </pc:spChg>
        <pc:picChg chg="add mod modCrop">
          <ac:chgData name="Mahrer Christian" userId="fb91d9f7-cf5b-4d9b-a2fc-d5a9d6005e6e" providerId="ADAL" clId="{338C8B23-FF1D-4C49-9991-D20E74593411}" dt="2021-12-10T09:39:26.018" v="37" actId="732"/>
          <ac:picMkLst>
            <pc:docMk/>
            <pc:sldMk cId="3411310970" sldId="322"/>
            <ac:picMk id="5" creationId="{1937C68F-0D91-443C-9672-324544648134}"/>
          </ac:picMkLst>
        </pc:picChg>
      </pc:sldChg>
      <pc:sldChg chg="modSp mod">
        <pc:chgData name="Mahrer Christian" userId="fb91d9f7-cf5b-4d9b-a2fc-d5a9d6005e6e" providerId="ADAL" clId="{338C8B23-FF1D-4C49-9991-D20E74593411}" dt="2021-12-10T09:23:18.719" v="3" actId="790"/>
        <pc:sldMkLst>
          <pc:docMk/>
          <pc:sldMk cId="989187551" sldId="326"/>
        </pc:sldMkLst>
        <pc:spChg chg="mod">
          <ac:chgData name="Mahrer Christian" userId="fb91d9f7-cf5b-4d9b-a2fc-d5a9d6005e6e" providerId="ADAL" clId="{338C8B23-FF1D-4C49-9991-D20E74593411}" dt="2021-12-10T09:23:18.719" v="3" actId="790"/>
          <ac:spMkLst>
            <pc:docMk/>
            <pc:sldMk cId="989187551" sldId="326"/>
            <ac:spMk id="4" creationId="{48799BA0-8282-4E34-90EE-E83FA3ABC386}"/>
          </ac:spMkLst>
        </pc:spChg>
      </pc:sldChg>
    </pc:docChg>
  </pc:docChgLst>
  <pc:docChgLst>
    <pc:chgData name="Kistler Judith" userId="e53cb4a9-b8a1-4d32-b57d-35153d0a91ca" providerId="ADAL" clId="{51D5786F-E4AB-4533-A633-FF1DC8548BD9}"/>
    <pc:docChg chg="undo custSel modSld modMainMaster">
      <pc:chgData name="Kistler Judith" userId="e53cb4a9-b8a1-4d32-b57d-35153d0a91ca" providerId="ADAL" clId="{51D5786F-E4AB-4533-A633-FF1DC8548BD9}" dt="2021-12-09T17:02:19.241" v="33" actId="20577"/>
      <pc:docMkLst>
        <pc:docMk/>
      </pc:docMkLst>
      <pc:sldChg chg="addSp delSp modSp mod">
        <pc:chgData name="Kistler Judith" userId="e53cb4a9-b8a1-4d32-b57d-35153d0a91ca" providerId="ADAL" clId="{51D5786F-E4AB-4533-A633-FF1DC8548BD9}" dt="2021-12-09T16:59:47.479" v="18" actId="1076"/>
        <pc:sldMkLst>
          <pc:docMk/>
          <pc:sldMk cId="898514532" sldId="271"/>
        </pc:sldMkLst>
        <pc:picChg chg="del">
          <ac:chgData name="Kistler Judith" userId="e53cb4a9-b8a1-4d32-b57d-35153d0a91ca" providerId="ADAL" clId="{51D5786F-E4AB-4533-A633-FF1DC8548BD9}" dt="2021-12-09T16:59:00.640" v="2" actId="478"/>
          <ac:picMkLst>
            <pc:docMk/>
            <pc:sldMk cId="898514532" sldId="271"/>
            <ac:picMk id="3" creationId="{FF9D08B0-2FFA-4D1C-9547-AA49A9C1139E}"/>
          </ac:picMkLst>
        </pc:picChg>
        <pc:picChg chg="add del mod">
          <ac:chgData name="Kistler Judith" userId="e53cb4a9-b8a1-4d32-b57d-35153d0a91ca" providerId="ADAL" clId="{51D5786F-E4AB-4533-A633-FF1DC8548BD9}" dt="2021-12-09T16:59:28.631" v="12" actId="478"/>
          <ac:picMkLst>
            <pc:docMk/>
            <pc:sldMk cId="898514532" sldId="271"/>
            <ac:picMk id="4" creationId="{21C1F205-FFA0-4757-B44A-D73E3008D379}"/>
          </ac:picMkLst>
        </pc:picChg>
        <pc:picChg chg="add mod">
          <ac:chgData name="Kistler Judith" userId="e53cb4a9-b8a1-4d32-b57d-35153d0a91ca" providerId="ADAL" clId="{51D5786F-E4AB-4533-A633-FF1DC8548BD9}" dt="2021-12-09T16:59:47.479" v="18" actId="1076"/>
          <ac:picMkLst>
            <pc:docMk/>
            <pc:sldMk cId="898514532" sldId="271"/>
            <ac:picMk id="5" creationId="{8F3A2720-60C7-4C45-B14B-C3267EE6045D}"/>
          </ac:picMkLst>
        </pc:picChg>
      </pc:sldChg>
      <pc:sldChg chg="modSp mod">
        <pc:chgData name="Kistler Judith" userId="e53cb4a9-b8a1-4d32-b57d-35153d0a91ca" providerId="ADAL" clId="{51D5786F-E4AB-4533-A633-FF1DC8548BD9}" dt="2021-12-09T17:02:19.241" v="33" actId="20577"/>
        <pc:sldMkLst>
          <pc:docMk/>
          <pc:sldMk cId="411818834" sldId="272"/>
        </pc:sldMkLst>
        <pc:spChg chg="mod">
          <ac:chgData name="Kistler Judith" userId="e53cb4a9-b8a1-4d32-b57d-35153d0a91ca" providerId="ADAL" clId="{51D5786F-E4AB-4533-A633-FF1DC8548BD9}" dt="2021-12-09T17:02:19.241" v="33" actId="20577"/>
          <ac:spMkLst>
            <pc:docMk/>
            <pc:sldMk cId="411818834" sldId="272"/>
            <ac:spMk id="3" creationId="{69289F91-F543-E747-AEB2-F5DFBD959B77}"/>
          </ac:spMkLst>
        </pc:spChg>
      </pc:sldChg>
      <pc:sldChg chg="addSp delSp modSp mod">
        <pc:chgData name="Kistler Judith" userId="e53cb4a9-b8a1-4d32-b57d-35153d0a91ca" providerId="ADAL" clId="{51D5786F-E4AB-4533-A633-FF1DC8548BD9}" dt="2021-12-09T16:58:44.200" v="1"/>
        <pc:sldMkLst>
          <pc:docMk/>
          <pc:sldMk cId="2081458220" sldId="273"/>
        </pc:sldMkLst>
        <pc:picChg chg="add mod">
          <ac:chgData name="Kistler Judith" userId="e53cb4a9-b8a1-4d32-b57d-35153d0a91ca" providerId="ADAL" clId="{51D5786F-E4AB-4533-A633-FF1DC8548BD9}" dt="2021-12-09T16:58:44.200" v="1"/>
          <ac:picMkLst>
            <pc:docMk/>
            <pc:sldMk cId="2081458220" sldId="273"/>
            <ac:picMk id="7" creationId="{206CE2C2-8576-4093-A8A7-734D3854BF0C}"/>
          </ac:picMkLst>
        </pc:picChg>
        <pc:picChg chg="del">
          <ac:chgData name="Kistler Judith" userId="e53cb4a9-b8a1-4d32-b57d-35153d0a91ca" providerId="ADAL" clId="{51D5786F-E4AB-4533-A633-FF1DC8548BD9}" dt="2021-12-09T16:58:43.370" v="0" actId="478"/>
          <ac:picMkLst>
            <pc:docMk/>
            <pc:sldMk cId="2081458220" sldId="273"/>
            <ac:picMk id="9" creationId="{659B7B8A-1C81-8D40-8B04-04C4A9FCF952}"/>
          </ac:picMkLst>
        </pc:picChg>
      </pc:sldChg>
      <pc:sldMasterChg chg="modSldLayout">
        <pc:chgData name="Kistler Judith" userId="e53cb4a9-b8a1-4d32-b57d-35153d0a91ca" providerId="ADAL" clId="{51D5786F-E4AB-4533-A633-FF1DC8548BD9}" dt="2021-12-09T17:02:05.455" v="31"/>
        <pc:sldMasterMkLst>
          <pc:docMk/>
          <pc:sldMasterMk cId="0" sldId="2147483648"/>
        </pc:sldMasterMkLst>
        <pc:sldLayoutChg chg="addSp delSp modSp mod">
          <pc:chgData name="Kistler Judith" userId="e53cb4a9-b8a1-4d32-b57d-35153d0a91ca" providerId="ADAL" clId="{51D5786F-E4AB-4533-A633-FF1DC8548BD9}" dt="2021-12-09T17:02:05.455" v="31"/>
          <pc:sldLayoutMkLst>
            <pc:docMk/>
            <pc:sldMasterMk cId="0" sldId="2147483648"/>
            <pc:sldLayoutMk cId="3516328697" sldId="2147483655"/>
          </pc:sldLayoutMkLst>
          <pc:picChg chg="add mod">
            <ac:chgData name="Kistler Judith" userId="e53cb4a9-b8a1-4d32-b57d-35153d0a91ca" providerId="ADAL" clId="{51D5786F-E4AB-4533-A633-FF1DC8548BD9}" dt="2021-12-09T17:02:05.455" v="31"/>
            <ac:picMkLst>
              <pc:docMk/>
              <pc:sldMasterMk cId="0" sldId="2147483648"/>
              <pc:sldLayoutMk cId="3516328697" sldId="2147483655"/>
              <ac:picMk id="5" creationId="{06387624-805D-4C44-A3AD-4E0DEC6834CA}"/>
            </ac:picMkLst>
          </pc:picChg>
          <pc:picChg chg="del">
            <ac:chgData name="Kistler Judith" userId="e53cb4a9-b8a1-4d32-b57d-35153d0a91ca" providerId="ADAL" clId="{51D5786F-E4AB-4533-A633-FF1DC8548BD9}" dt="2021-12-09T17:02:05.163" v="30" actId="478"/>
            <ac:picMkLst>
              <pc:docMk/>
              <pc:sldMasterMk cId="0" sldId="2147483648"/>
              <pc:sldLayoutMk cId="3516328697" sldId="2147483655"/>
              <ac:picMk id="7" creationId="{7B5BDD08-3A1A-E846-B689-0274D3E557FC}"/>
            </ac:picMkLst>
          </pc:picChg>
        </pc:sldLayoutChg>
        <pc:sldLayoutChg chg="addSp delSp modSp mod">
          <pc:chgData name="Kistler Judith" userId="e53cb4a9-b8a1-4d32-b57d-35153d0a91ca" providerId="ADAL" clId="{51D5786F-E4AB-4533-A633-FF1DC8548BD9}" dt="2021-12-09T17:00:38.384" v="29" actId="1076"/>
          <pc:sldLayoutMkLst>
            <pc:docMk/>
            <pc:sldMasterMk cId="0" sldId="2147483648"/>
            <pc:sldLayoutMk cId="3460176100" sldId="2147483658"/>
          </pc:sldLayoutMkLst>
          <pc:picChg chg="add del">
            <ac:chgData name="Kistler Judith" userId="e53cb4a9-b8a1-4d32-b57d-35153d0a91ca" providerId="ADAL" clId="{51D5786F-E4AB-4533-A633-FF1DC8548BD9}" dt="2021-12-09T17:00:20.106" v="23" actId="478"/>
            <ac:picMkLst>
              <pc:docMk/>
              <pc:sldMasterMk cId="0" sldId="2147483648"/>
              <pc:sldLayoutMk cId="3460176100" sldId="2147483658"/>
              <ac:picMk id="4" creationId="{F7AA02A8-0442-41C7-BAD3-004FC432C2E1}"/>
            </ac:picMkLst>
          </pc:picChg>
          <pc:picChg chg="add del mod">
            <ac:chgData name="Kistler Judith" userId="e53cb4a9-b8a1-4d32-b57d-35153d0a91ca" providerId="ADAL" clId="{51D5786F-E4AB-4533-A633-FF1DC8548BD9}" dt="2021-12-09T17:00:11.042" v="21"/>
            <ac:picMkLst>
              <pc:docMk/>
              <pc:sldMasterMk cId="0" sldId="2147483648"/>
              <pc:sldLayoutMk cId="3460176100" sldId="2147483658"/>
              <ac:picMk id="6" creationId="{C264538E-7C9A-42C8-8646-A6EBA7A62E0F}"/>
            </ac:picMkLst>
          </pc:picChg>
          <pc:picChg chg="add mod">
            <ac:chgData name="Kistler Judith" userId="e53cb4a9-b8a1-4d32-b57d-35153d0a91ca" providerId="ADAL" clId="{51D5786F-E4AB-4533-A633-FF1DC8548BD9}" dt="2021-12-09T17:00:38.384" v="29" actId="1076"/>
            <ac:picMkLst>
              <pc:docMk/>
              <pc:sldMasterMk cId="0" sldId="2147483648"/>
              <pc:sldLayoutMk cId="3460176100" sldId="2147483658"/>
              <ac:picMk id="8" creationId="{9B1AF481-B5BC-4A24-90AB-EA5BB9E59EB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CE2061-DA0F-2245-B5B6-FA30860257B2}" type="datetimeFigureOut">
              <a:rPr lang="de-DE" smtClean="0"/>
              <a:t>10.12.2021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6F9A5-31D7-764F-A541-9CB3AFA1B9BA}" type="slidenum">
              <a:rPr lang="de-DE" smtClean="0"/>
              <a:t>‹Nr.›</a:t>
            </a:fld>
            <a:endParaRPr lang="de-DE"/>
          </a:p>
        </p:txBody>
      </p:sp>
    </p:spTree>
    <p:extLst>
      <p:ext uri="{BB962C8B-B14F-4D97-AF65-F5344CB8AC3E}">
        <p14:creationId xmlns:p14="http://schemas.microsoft.com/office/powerpoint/2010/main" val="382610736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4:50:44.386"/>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5T14:50:54.048"/>
    </inkml:context>
    <inkml:brush xml:id="br0">
      <inkml:brushProperty name="width" value="0.2" units="cm"/>
      <inkml:brushProperty name="height" value="0.2" units="cm"/>
      <inkml:brushProperty name="color" value="#FFFFFF"/>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7AB4EE-5EBE-4515-995D-265DC5C0F94A}" type="slidenum">
              <a:rPr lang="de-DE"/>
              <a:pPr/>
              <a:t>‹Nr.›</a:t>
            </a:fld>
            <a:endParaRPr lang="de-DE"/>
          </a:p>
        </p:txBody>
      </p:sp>
    </p:spTree>
    <p:extLst>
      <p:ext uri="{BB962C8B-B14F-4D97-AF65-F5344CB8AC3E}">
        <p14:creationId xmlns:p14="http://schemas.microsoft.com/office/powerpoint/2010/main" val="11497984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7AB4EE-5EBE-4515-995D-265DC5C0F94A}" type="slidenum">
              <a:rPr lang="de-DE" smtClean="0"/>
              <a:t>1</a:t>
            </a:fld>
            <a:endParaRPr lang="de-DE"/>
          </a:p>
        </p:txBody>
      </p:sp>
    </p:spTree>
    <p:extLst>
      <p:ext uri="{BB962C8B-B14F-4D97-AF65-F5344CB8AC3E}">
        <p14:creationId xmlns:p14="http://schemas.microsoft.com/office/powerpoint/2010/main" val="164028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I lavori su scale portatili sono limitati (art. 21).</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I lavori su scale portatili vanno ridotti al minimo. Prima di ogni utilizzo occorre verificare se la scala può essere sostituita da una attrezzatura di lavoro sicura (ponteggio mobile su ruote, piattaforma di lavoro elevabili, scala a castello). I lavori su scale a pioli con un’altezza di caduta superiore a 2 m possono essere solo di breve durata (pochi minuti) e vanno adottate misure contro le cadute.</a:t>
            </a:r>
            <a:r>
              <a:t>  </a:t>
            </a:r>
            <a:endParaRPr lang="en-US">
              <a:latin typeface="Arial"/>
              <a:cs typeface="Arial"/>
            </a:endParaRPr>
          </a:p>
          <a:p>
            <a:endParaRPr lang="en-US">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11</a:t>
            </a:fld>
            <a:endParaRPr lang="de-DE"/>
          </a:p>
        </p:txBody>
      </p:sp>
    </p:spTree>
    <p:extLst>
      <p:ext uri="{BB962C8B-B14F-4D97-AF65-F5344CB8AC3E}">
        <p14:creationId xmlns:p14="http://schemas.microsoft.com/office/powerpoint/2010/main" val="191379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 dicitura «con resistenza limitata alla rottura» viene eliminata (artt. 12, 44, 45).</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La classificazione «con resistenza limitata alla rottura» non esiste più. Le superfici sono «resistenti alla rottura» o «non resistenti alla rottura»</a:t>
            </a:r>
            <a:r>
              <a:t> </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12</a:t>
            </a:fld>
            <a:endParaRPr lang="de-DE"/>
          </a:p>
        </p:txBody>
      </p:sp>
    </p:spTree>
    <p:extLst>
      <p:ext uri="{BB962C8B-B14F-4D97-AF65-F5344CB8AC3E}">
        <p14:creationId xmlns:p14="http://schemas.microsoft.com/office/powerpoint/2010/main" val="73358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Il corrente della protezione laterale deve situarsi ad almeno 100 cm al di sopra della superficie praticabile (art. 22).</a:t>
            </a:r>
            <a:endParaRPr lang="en-US" dirty="0">
              <a:latin typeface="Arial"/>
              <a:cs typeface="Arial"/>
            </a:endParaRPr>
          </a:p>
          <a:p>
            <a:endParaRPr lang="en-US"/>
          </a:p>
          <a:p>
            <a:r>
              <a:rPr lang="en-US" b="1">
                <a:latin typeface="Arial"/>
                <a:cs typeface="Arial"/>
              </a:rPr>
              <a:t>A cosa occorre prestare attenzione nell’implementazione?</a:t>
            </a:r>
            <a:endParaRPr lang="en-US" dirty="0">
              <a:latin typeface="Arial"/>
              <a:cs typeface="Arial"/>
            </a:endParaRPr>
          </a:p>
          <a:p>
            <a:r>
              <a:rPr lang="de-CH">
                <a:latin typeface="Arial"/>
                <a:cs typeface="Arial"/>
              </a:rPr>
              <a:t>Ora il corrente della protezione laterale deve situarsi ad almeno 100 cm (finora da 95 cm a 105 cm) al di sopra della superficie praticabile. </a:t>
            </a:r>
            <a:endParaRPr lang="en-US" dirty="0">
              <a:latin typeface="Arial"/>
              <a:cs typeface="Arial"/>
            </a:endParaRPr>
          </a:p>
          <a:p>
            <a:r>
              <a:rPr lang="de-DE">
                <a:latin typeface="Arial"/>
                <a:cs typeface="Arial"/>
              </a:rPr>
              <a:t>Disposizione transitoria (art. 123):</a:t>
            </a:r>
            <a:br>
              <a:rPr lang="de-DE" dirty="0">
                <a:cs typeface="Arial"/>
              </a:rPr>
            </a:br>
            <a:r>
              <a:rPr lang="de-DE">
                <a:latin typeface="Arial"/>
                <a:cs typeface="Arial"/>
              </a:rPr>
              <a:t>resta consentito l’utilizzo delle pareti di protezione laterale già in uso con un’altezza di almeno 95 cm.</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13</a:t>
            </a:fld>
            <a:endParaRPr lang="de-DE"/>
          </a:p>
        </p:txBody>
      </p:sp>
    </p:spTree>
    <p:extLst>
      <p:ext uri="{BB962C8B-B14F-4D97-AF65-F5344CB8AC3E}">
        <p14:creationId xmlns:p14="http://schemas.microsoft.com/office/powerpoint/2010/main" val="31316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Per superare dislivelli superiori a 50 cm vanno utilizzate attrezzature di lavoro adatte (art. 15).</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Ora già in presenza di dislivelli superiori a 50 cm (e non più 100 cm) occorre adottare misure adatte per superarli in modo sicuro, ad es. scale a pioli, scale a rampa, pedane. </a:t>
            </a:r>
            <a:r>
              <a:t> </a:t>
            </a:r>
            <a:endParaRPr lang="en-US">
              <a:latin typeface="Arial"/>
              <a:cs typeface="Arial"/>
            </a:endParaRPr>
          </a:p>
          <a:p>
            <a:r>
              <a:rPr lang="de-CH">
                <a:latin typeface="Arial"/>
                <a:cs typeface="Arial"/>
              </a:rPr>
              <a:t>(Le scale doppie non sono consentite!)</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14</a:t>
            </a:fld>
            <a:endParaRPr lang="de-DE"/>
          </a:p>
        </p:txBody>
      </p:sp>
    </p:spTree>
    <p:extLst>
      <p:ext uri="{BB962C8B-B14F-4D97-AF65-F5344CB8AC3E}">
        <p14:creationId xmlns:p14="http://schemas.microsoft.com/office/powerpoint/2010/main" val="183780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Per la posa di elementi prefabbricati per solette, a partire da un’altezza di caduta superiore a 3 m occorre utilizzare reti di sicurezza o ponteggi di ritenuta su tutta la superficie (art. 27).</a:t>
            </a:r>
            <a:endParaRPr lang="en-US" dirty="0">
              <a:latin typeface="Arial"/>
              <a:cs typeface="Arial"/>
            </a:endParaRPr>
          </a:p>
          <a:p>
            <a:endParaRPr lang="en-US"/>
          </a:p>
          <a:p>
            <a:r>
              <a:rPr lang="en-US" b="1">
                <a:latin typeface="Arial"/>
                <a:cs typeface="Arial"/>
              </a:rPr>
              <a:t>A cosa occorre prestare attenzione nell’implementazione?</a:t>
            </a:r>
            <a:endParaRPr lang="en-US" dirty="0">
              <a:latin typeface="Arial"/>
              <a:cs typeface="Arial"/>
            </a:endParaRPr>
          </a:p>
          <a:p>
            <a:r>
              <a:rPr lang="de-CH">
                <a:latin typeface="Arial"/>
                <a:cs typeface="Arial"/>
              </a:rPr>
              <a:t>Il datore di lavoro è tenuto a controllare le reti di sicurezza giornalmente ed eventualmente a sospendere subito i lavori in presenza di difetti. Le reti di sicurezza non sono adatte per altezze ridotte dei solai. Tenere presente che la deformazione della rete di sicurezza è considerevole.</a:t>
            </a:r>
            <a:r>
              <a:t> </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15</a:t>
            </a:fld>
            <a:endParaRPr lang="de-DE"/>
          </a:p>
        </p:txBody>
      </p:sp>
    </p:spTree>
    <p:extLst>
      <p:ext uri="{BB962C8B-B14F-4D97-AF65-F5344CB8AC3E}">
        <p14:creationId xmlns:p14="http://schemas.microsoft.com/office/powerpoint/2010/main" val="70653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Nella zona di pericolo dei veicoli da trasporto o delle macchine edili non possono sostare persone. Se ciò non può essere escluso, la zona di pericolo deve essere sorvegliata (art. 19)</a:t>
            </a:r>
            <a:r>
              <a:t> </a:t>
            </a:r>
            <a:endParaRPr lang="en-US" dirty="0">
              <a:latin typeface="Arial"/>
              <a:cs typeface="Arial"/>
            </a:endParaRPr>
          </a:p>
          <a:p>
            <a:endParaRPr lang="en-US"/>
          </a:p>
          <a:p>
            <a:r>
              <a:rPr lang="en-US" b="1">
                <a:latin typeface="Arial"/>
                <a:cs typeface="Arial"/>
              </a:rPr>
              <a:t>A cosa occorre prestare attenzione nell’implementazione?</a:t>
            </a:r>
            <a:endParaRPr lang="en-US" dirty="0">
              <a:latin typeface="Arial"/>
              <a:cs typeface="Arial"/>
            </a:endParaRPr>
          </a:p>
          <a:p>
            <a:r>
              <a:rPr lang="de-CH">
                <a:latin typeface="Arial"/>
                <a:cs typeface="Arial"/>
              </a:rPr>
              <a:t>La sosta di persone nella zona di pericolo di veicoli di trasporto e macchine edili deve essere sostanzialmente evitata. Se ciò è comunque necessario, la zona di pericolo deve essere sorvegliata con ausili tecnici (telecamere, specchi) o da personale ausiliare. Le manovre in retromarcia devono essere per quanto possibile brevi o sono da evitare.</a:t>
            </a:r>
            <a:r>
              <a:t>  </a:t>
            </a:r>
            <a:endParaRPr lang="en-US" dirty="0">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16</a:t>
            </a:fld>
            <a:endParaRPr lang="de-DE"/>
          </a:p>
        </p:txBody>
      </p:sp>
    </p:spTree>
    <p:extLst>
      <p:ext uri="{BB962C8B-B14F-4D97-AF65-F5344CB8AC3E}">
        <p14:creationId xmlns:p14="http://schemas.microsoft.com/office/powerpoint/2010/main" val="95175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Il datore di lavoro è tenuto a informare i lavoratori interessati in merito ai risultati delle perizie realizzate sulle sostanze nocive (art. 32).</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Se si dovesse sospettare la presenza di sostanze particolarmente pericolose per la salute, quali amianto o PCB (bifenili policlorurati), il datore di lavoro è tenuto ad accertare i pericoli e a pianificare le misure necessarie. Il datore di lavoro è tenuto a informare i suoi lavoratori in merito ai risultati della perizia realizzata sulle sostanze nocive. </a:t>
            </a:r>
            <a:r>
              <a:t> </a:t>
            </a:r>
            <a:endParaRPr lang="en-US">
              <a:latin typeface="Arial"/>
              <a:cs typeface="Arial"/>
            </a:endParaRPr>
          </a:p>
          <a:p>
            <a:r>
              <a:rPr lang="de-CH">
                <a:latin typeface="Arial"/>
                <a:cs typeface="Arial"/>
              </a:rPr>
              <a:t>L’onere per la perizia sulle sostanze nocive viene inserito nella commessa e fatturato al committente.</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17</a:t>
            </a:fld>
            <a:endParaRPr lang="de-DE"/>
          </a:p>
        </p:txBody>
      </p:sp>
    </p:spTree>
    <p:extLst>
      <p:ext uri="{BB962C8B-B14F-4D97-AF65-F5344CB8AC3E}">
        <p14:creationId xmlns:p14="http://schemas.microsoft.com/office/powerpoint/2010/main" val="95685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Novità nei «Lavori sui tetti», capitolo 3</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18</a:t>
            </a:fld>
            <a:endParaRPr lang="de-DE"/>
          </a:p>
        </p:txBody>
      </p:sp>
    </p:spTree>
    <p:extLst>
      <p:ext uri="{BB962C8B-B14F-4D97-AF65-F5344CB8AC3E}">
        <p14:creationId xmlns:p14="http://schemas.microsoft.com/office/powerpoint/2010/main" val="331963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Ai bordi dei tetti devono essere prese misure opportune per evitare le cadute a partire da un’altezza di caduta superiore a 2 m (art. 41). È prevista una deroga per i lavori di esigua entità. In questo caso le misure sono necessarie a partire da un’altezza di caduta superiore a 3 m (art. 46).</a:t>
            </a:r>
            <a:r>
              <a:t>  </a:t>
            </a:r>
            <a:endParaRPr lang="en-US" dirty="0">
              <a:latin typeface="Arial"/>
              <a:cs typeface="Arial"/>
            </a:endParaRPr>
          </a:p>
          <a:p>
            <a:endParaRPr lang="en-US" dirty="0"/>
          </a:p>
          <a:p>
            <a:r>
              <a:rPr lang="en-US" b="1">
                <a:latin typeface="Arial"/>
                <a:cs typeface="Arial"/>
              </a:rPr>
              <a:t>A cosa occorre prestare attenzione nell’implementazione?</a:t>
            </a:r>
            <a:endParaRPr lang="en-US" dirty="0">
              <a:latin typeface="Arial"/>
              <a:cs typeface="Arial"/>
            </a:endParaRPr>
          </a:p>
          <a:p>
            <a:r>
              <a:rPr lang="de-CH"/>
              <a:t>Ora l’altezza per la protezione contro le cadute è stata ridotta da 3 m a 2 m. Va tuttavia osservato che nei lavori di esigua entità (art. 46) per le misure di protezione contro le cadute rimane valida l’altezza a partire da 3 m. In caso di rischio di scivolamento, le misure di protezione contro le cadute vanno sempre adottate a partire da altezze superiori a 2 m.</a:t>
            </a:r>
            <a:r>
              <a:t>  </a:t>
            </a:r>
            <a:endParaRPr lang="en-US" dirty="0"/>
          </a:p>
        </p:txBody>
      </p:sp>
      <p:sp>
        <p:nvSpPr>
          <p:cNvPr id="4" name="Foliennummernplatzhalter 3"/>
          <p:cNvSpPr>
            <a:spLocks noGrp="1"/>
          </p:cNvSpPr>
          <p:nvPr>
            <p:ph type="sldNum" sz="quarter" idx="5"/>
          </p:nvPr>
        </p:nvSpPr>
        <p:spPr/>
        <p:txBody>
          <a:bodyPr/>
          <a:lstStyle/>
          <a:p>
            <a:fld id="{237AB4EE-5EBE-4515-995D-265DC5C0F94A}" type="slidenum">
              <a:rPr lang="de-DE"/>
              <a:t>19</a:t>
            </a:fld>
            <a:endParaRPr lang="de-DE"/>
          </a:p>
        </p:txBody>
      </p:sp>
    </p:spTree>
    <p:extLst>
      <p:ext uri="{BB962C8B-B14F-4D97-AF65-F5344CB8AC3E}">
        <p14:creationId xmlns:p14="http://schemas.microsoft.com/office/powerpoint/2010/main" val="207609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Una parete di protezione da copritetto su un ponte da lattoniere del ponteggio per facciata è necessaria a partire da un’inclinazione del tetto di 30° (art. 41 cpv. 2).</a:t>
            </a: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Ora la parete di protezione da copritetto sul ponte da lattoniere è richiesta a partire da un’inclinazione del tetto di 30° anziché già a partire da 25°.</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20</a:t>
            </a:fld>
            <a:endParaRPr lang="de-DE"/>
          </a:p>
        </p:txBody>
      </p:sp>
    </p:spTree>
    <p:extLst>
      <p:ext uri="{BB962C8B-B14F-4D97-AF65-F5344CB8AC3E}">
        <p14:creationId xmlns:p14="http://schemas.microsoft.com/office/powerpoint/2010/main" val="83224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237AB4EE-5EBE-4515-995D-265DC5C0F94A}" type="slidenum">
              <a:rPr lang="de-DE" smtClean="0"/>
              <a:t>2</a:t>
            </a:fld>
            <a:endParaRPr lang="de-DE"/>
          </a:p>
        </p:txBody>
      </p:sp>
    </p:spTree>
    <p:extLst>
      <p:ext uri="{BB962C8B-B14F-4D97-AF65-F5344CB8AC3E}">
        <p14:creationId xmlns:p14="http://schemas.microsoft.com/office/powerpoint/2010/main" val="162691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p>
          <a:p>
            <a:r>
              <a:rPr lang="de-CH">
                <a:latin typeface="Arial"/>
                <a:cs typeface="Arial"/>
              </a:rPr>
              <a:t>Se l’inclinazione del tetto supera i 45° vanno adottate misure di sicurezza supplementari (art. 41 cpv. 2).</a:t>
            </a:r>
            <a:r>
              <a:t> </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Se l’inclinazione del tetto è compresa tra 45° e 60°, oltre al ponte da lattoniere con parete di protezione da copritetto devono essere adottate misure di protezione supplementari, quali piattaforme di lavoro o funi di sicurezza.</a:t>
            </a:r>
          </a:p>
          <a:p>
            <a:r>
              <a:rPr lang="de-CH">
                <a:latin typeface="Arial"/>
                <a:cs typeface="Arial"/>
              </a:rPr>
              <a:t>A partire da un’inclinazione del tetto di 60° è consentito lavorare solo da ponteggi o piattaforme di lavoro elevabili.</a:t>
            </a:r>
          </a:p>
          <a:p>
            <a:endParaRPr lang="de-CH">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21</a:t>
            </a:fld>
            <a:endParaRPr lang="de-DE"/>
          </a:p>
        </p:txBody>
      </p:sp>
    </p:spTree>
    <p:extLst>
      <p:ext uri="{BB962C8B-B14F-4D97-AF65-F5344CB8AC3E}">
        <p14:creationId xmlns:p14="http://schemas.microsoft.com/office/powerpoint/2010/main" val="113280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Una parete di ritenuta può essere installata per lavori effettuati su tetti esistenti solo fino a un’inclinazione del tetto di 45° (art. 42).</a:t>
            </a:r>
          </a:p>
          <a:p>
            <a:endParaRPr lang="en-US"/>
          </a:p>
          <a:p>
            <a:r>
              <a:rPr lang="en-US" b="1">
                <a:latin typeface="Arial"/>
                <a:cs typeface="Arial"/>
              </a:rPr>
              <a:t>A cosa occorre prestare attenzione nell’implementazione?</a:t>
            </a:r>
            <a:endParaRPr lang="en-US">
              <a:latin typeface="Arial"/>
              <a:cs typeface="Arial"/>
            </a:endParaRPr>
          </a:p>
          <a:p>
            <a:r>
              <a:rPr lang="de-CH"/>
              <a:t>L’utilizzo della parete di ritenuta sul tetto viene limitato. Questa è consentita solo fino a un’inclinazione del tetto di 45°.</a:t>
            </a:r>
            <a:r>
              <a:t> </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22</a:t>
            </a:fld>
            <a:endParaRPr lang="de-DE"/>
          </a:p>
        </p:txBody>
      </p:sp>
    </p:spTree>
    <p:extLst>
      <p:ext uri="{BB962C8B-B14F-4D97-AF65-F5344CB8AC3E}">
        <p14:creationId xmlns:p14="http://schemas.microsoft.com/office/powerpoint/2010/main" val="206756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Novità nel «Montaggio dei ponteggi», capitolo 4</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23</a:t>
            </a:fld>
            <a:endParaRPr lang="de-DE"/>
          </a:p>
        </p:txBody>
      </p:sp>
    </p:spTree>
    <p:extLst>
      <p:ext uri="{BB962C8B-B14F-4D97-AF65-F5344CB8AC3E}">
        <p14:creationId xmlns:p14="http://schemas.microsoft.com/office/powerpoint/2010/main" val="263608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Per gli elementi incorporati o annessi al ponteggio occorre richiedere l’autorizzazione all’installatore del ponteggio (art. 52).</a:t>
            </a:r>
            <a:endParaRPr lang="en-US" dirty="0">
              <a:latin typeface="Arial"/>
              <a:cs typeface="Arial"/>
            </a:endParaRPr>
          </a:p>
          <a:p>
            <a:endParaRPr lang="en-US"/>
          </a:p>
          <a:p>
            <a:r>
              <a:rPr lang="en-US" b="1">
                <a:latin typeface="Arial"/>
                <a:cs typeface="Arial"/>
              </a:rPr>
              <a:t>A cosa occorre prestare attenzione nell’implementazione?</a:t>
            </a:r>
            <a:endParaRPr lang="en-US" dirty="0">
              <a:latin typeface="Arial"/>
              <a:cs typeface="Arial"/>
            </a:endParaRPr>
          </a:p>
          <a:p>
            <a:r>
              <a:rPr lang="de-CH">
                <a:latin typeface="Arial"/>
                <a:cs typeface="Arial"/>
              </a:rPr>
              <a:t>Per tutti gli elementi incorporati o annessi al ponteggio è necessaria l’autorizzazione dell’installatore del ponteggio. Vi rientrano anche l’applicazione di cartelloni pubblicitari o i rivestimenti del ponteggio.</a:t>
            </a:r>
            <a:r>
              <a:t> </a:t>
            </a:r>
            <a:endParaRPr lang="en-US" dirty="0">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24</a:t>
            </a:fld>
            <a:endParaRPr lang="de-DE"/>
          </a:p>
        </p:txBody>
      </p:sp>
    </p:spTree>
    <p:extLst>
      <p:ext uri="{BB962C8B-B14F-4D97-AF65-F5344CB8AC3E}">
        <p14:creationId xmlns:p14="http://schemas.microsoft.com/office/powerpoint/2010/main" val="366966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I ponteggi per facciate con struttura portante verticale in legno sono vietati (art. 54).</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t>Le strutture portanti verticali in legno non sono più consentite. Si devono utilizzare ponteggi in acciaio o in alluminio.</a:t>
            </a:r>
            <a:endParaRPr lang="en-US"/>
          </a:p>
        </p:txBody>
      </p:sp>
      <p:sp>
        <p:nvSpPr>
          <p:cNvPr id="4" name="Foliennummernplatzhalter 3"/>
          <p:cNvSpPr>
            <a:spLocks noGrp="1"/>
          </p:cNvSpPr>
          <p:nvPr>
            <p:ph type="sldNum" sz="quarter" idx="5"/>
          </p:nvPr>
        </p:nvSpPr>
        <p:spPr/>
        <p:txBody>
          <a:bodyPr/>
          <a:lstStyle/>
          <a:p>
            <a:fld id="{237AB4EE-5EBE-4515-995D-265DC5C0F94A}" type="slidenum">
              <a:rPr lang="de-DE"/>
              <a:t>25</a:t>
            </a:fld>
            <a:endParaRPr lang="de-DE"/>
          </a:p>
        </p:txBody>
      </p:sp>
    </p:spTree>
    <p:extLst>
      <p:ext uri="{BB962C8B-B14F-4D97-AF65-F5344CB8AC3E}">
        <p14:creationId xmlns:p14="http://schemas.microsoft.com/office/powerpoint/2010/main" val="380225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I piani di calpestio con botola possono essere utilizzati solo in casi eccezionali. Tali eccezioni sono definite nell’Ordinanza sui lavori di costruzione 2022 (art. 56).</a:t>
            </a:r>
            <a:r>
              <a:t> </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L’utilizzo di piani di calpestio con botola viene limitato. Invece delle scale a rampa per ponteggi è consentito utilizzare piani di calpestio con botola per accedere al livello più alto nella zona del frontone, per i ponteggi mobili su ruote o quando il montaggio non è possibile per motivi di spazio.</a:t>
            </a:r>
            <a:r>
              <a:t> </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26</a:t>
            </a:fld>
            <a:endParaRPr lang="de-DE"/>
          </a:p>
        </p:txBody>
      </p:sp>
    </p:spTree>
    <p:extLst>
      <p:ext uri="{BB962C8B-B14F-4D97-AF65-F5344CB8AC3E}">
        <p14:creationId xmlns:p14="http://schemas.microsoft.com/office/powerpoint/2010/main" val="4253726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de-DE"/>
          </a:p>
          <a:p>
            <a:r>
              <a:rPr lang="de-CH">
                <a:latin typeface="Arial"/>
                <a:cs typeface="Arial"/>
              </a:rPr>
              <a:t>L’altezza tra due corsie dei ponteggi deve essere di almeno 1,90 m (art. 57).</a:t>
            </a:r>
            <a:endParaRPr lang="en-US">
              <a:latin typeface="Arial"/>
              <a:cs typeface="Arial"/>
            </a:endParaRPr>
          </a:p>
          <a:p>
            <a:endParaRPr lang="en-US">
              <a:latin typeface="Calibri"/>
              <a:cs typeface="Calibri"/>
            </a:endParaRPr>
          </a:p>
          <a:p>
            <a:r>
              <a:rPr lang="en-US" b="1">
                <a:latin typeface="Arial"/>
                <a:cs typeface="Arial"/>
              </a:rPr>
              <a:t>A cosa occorre prestare attenzione nell’implementazione?</a:t>
            </a:r>
          </a:p>
          <a:p>
            <a:r>
              <a:rPr lang="de-CH">
                <a:latin typeface="Arial"/>
                <a:cs typeface="Arial"/>
              </a:rPr>
              <a:t>La distanza verticale minima tra le corsie dei ponteggi di lavoro ora deve essere di 1,9 m. La distanza verticale minima non si applica all’altezza di passaggio tra il terreno originario e la corsia del ponteggio più bassa e neanche all’altezza di passaggio sopra la corsia del ponteggio più alta.</a:t>
            </a:r>
            <a:r>
              <a:t> </a:t>
            </a:r>
            <a:endParaRPr lang="en-US">
              <a:latin typeface="Arial"/>
              <a:cs typeface="Arial"/>
            </a:endParaRPr>
          </a:p>
          <a:p>
            <a:r>
              <a:rPr lang="de-CH">
                <a:latin typeface="Arial"/>
                <a:cs typeface="Arial"/>
              </a:rPr>
              <a:t>La distanza verticale massima tra le corsie dei ponteggi è sempre di 2,3 m</a:t>
            </a:r>
            <a:endParaRPr lang="en-US">
              <a:latin typeface="Arial"/>
              <a:cs typeface="Arial"/>
            </a:endParaRPr>
          </a:p>
          <a:p>
            <a:endParaRPr lang="en-US" b="1">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27</a:t>
            </a:fld>
            <a:endParaRPr lang="de-DE"/>
          </a:p>
        </p:txBody>
      </p:sp>
    </p:spTree>
    <p:extLst>
      <p:ext uri="{BB962C8B-B14F-4D97-AF65-F5344CB8AC3E}">
        <p14:creationId xmlns:p14="http://schemas.microsoft.com/office/powerpoint/2010/main" val="337279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 parete di protezione da copritetto deve essere formata uniformemente per l’intera altezza (art. 59).</a:t>
            </a: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Al di sotto e al di sopra della gronda o del bordo tetto la parete di protezione da copritetto può presentare solo aperture fino a una superficie di 100 cm2.</a:t>
            </a:r>
          </a:p>
          <a:p>
            <a:endParaRPr lang="en-US"/>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28</a:t>
            </a:fld>
            <a:endParaRPr lang="de-DE"/>
          </a:p>
        </p:txBody>
      </p:sp>
    </p:spTree>
    <p:extLst>
      <p:ext uri="{BB962C8B-B14F-4D97-AF65-F5344CB8AC3E}">
        <p14:creationId xmlns:p14="http://schemas.microsoft.com/office/powerpoint/2010/main" val="3771458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Ora il carico utile deve essere indicato in modo ben visibile in corrispondenza di ogni accesso e di ogni piattaforma per il materiale (art 62).</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Il carico utile del ponteggio da lavoro ora deve essere contrassegnato in modo ben visibile con un cartello in corrispondenza di ogni accesso al ponteggio.</a:t>
            </a:r>
            <a:endParaRPr lang="en-US">
              <a:latin typeface="Arial"/>
              <a:cs typeface="Arial"/>
            </a:endParaRPr>
          </a:p>
          <a:p>
            <a:r>
              <a:rPr lang="de-CH">
                <a:latin typeface="Arial"/>
                <a:cs typeface="Arial"/>
              </a:rPr>
              <a:t>Il carico utile di ogni piattaforma per il materiale deve essere contrassegnato in modo ben visibile in corrispondenza dell’accesso.</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29</a:t>
            </a:fld>
            <a:endParaRPr lang="de-DE"/>
          </a:p>
        </p:txBody>
      </p:sp>
    </p:spTree>
    <p:extLst>
      <p:ext uri="{BB962C8B-B14F-4D97-AF65-F5344CB8AC3E}">
        <p14:creationId xmlns:p14="http://schemas.microsoft.com/office/powerpoint/2010/main" val="382931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I settori di ponteggi da lavoro il cui utilizzo non è stato autorizzato devono essere sbarrati (art. 63).</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t>L’accesso a ponteggi da lavoro o a settori di ponteggi da lavoro la cui utilizzazione non è autorizzata deve essere impedito con una misura tecnica, come una protezione laterale.</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30</a:t>
            </a:fld>
            <a:endParaRPr lang="de-DE"/>
          </a:p>
        </p:txBody>
      </p:sp>
    </p:spTree>
    <p:extLst>
      <p:ext uri="{BB962C8B-B14F-4D97-AF65-F5344CB8AC3E}">
        <p14:creationId xmlns:p14="http://schemas.microsoft.com/office/powerpoint/2010/main" val="251863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La nuova Ordinanza sui lavori di costruzione 2022 entra in vigore il 01.01.2022. </a:t>
            </a:r>
            <a:endParaRPr lang="de-DE"/>
          </a:p>
          <a:p>
            <a:r>
              <a:rPr lang="en-US" b="1">
                <a:latin typeface="Calibri"/>
                <a:cs typeface="Calibri"/>
              </a:rPr>
              <a:t>Che importanza ha l’OLCostr?</a:t>
            </a:r>
            <a:endParaRPr lang="en-US"/>
          </a:p>
        </p:txBody>
      </p:sp>
      <p:sp>
        <p:nvSpPr>
          <p:cNvPr id="4" name="Foliennummernplatzhalter 3"/>
          <p:cNvSpPr>
            <a:spLocks noGrp="1"/>
          </p:cNvSpPr>
          <p:nvPr>
            <p:ph type="sldNum" sz="quarter" idx="5"/>
          </p:nvPr>
        </p:nvSpPr>
        <p:spPr/>
        <p:txBody>
          <a:bodyPr/>
          <a:lstStyle/>
          <a:p>
            <a:fld id="{237AB4EE-5EBE-4515-995D-265DC5C0F94A}" type="slidenum">
              <a:rPr lang="de-DE"/>
              <a:t>3</a:t>
            </a:fld>
            <a:endParaRPr lang="de-DE"/>
          </a:p>
        </p:txBody>
      </p:sp>
    </p:spTree>
    <p:extLst>
      <p:ext uri="{BB962C8B-B14F-4D97-AF65-F5344CB8AC3E}">
        <p14:creationId xmlns:p14="http://schemas.microsoft.com/office/powerpoint/2010/main" val="662824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L’altezza di caduta in una rete di sicurezza non può superare i 3 m (art. 67).</a:t>
            </a: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L’altezza di caduta in una rete di sicurezza è ora limitata a 3 m (finora a 6 m). </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31</a:t>
            </a:fld>
            <a:endParaRPr lang="de-DE"/>
          </a:p>
        </p:txBody>
      </p:sp>
    </p:spTree>
    <p:extLst>
      <p:ext uri="{BB962C8B-B14F-4D97-AF65-F5344CB8AC3E}">
        <p14:creationId xmlns:p14="http://schemas.microsoft.com/office/powerpoint/2010/main" val="3594887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L’altezza di caduta su un ponteggio di ritenuta non può superare i 2 m (art. 66).</a:t>
            </a:r>
          </a:p>
          <a:p>
            <a:endParaRPr lang="en-US"/>
          </a:p>
          <a:p>
            <a:r>
              <a:rPr lang="en-US" b="1">
                <a:latin typeface="Arial"/>
                <a:cs typeface="Arial"/>
              </a:rPr>
              <a:t>A cosa occorre prestare attenzione nell’implementazione?</a:t>
            </a:r>
            <a:endParaRPr lang="en-US">
              <a:latin typeface="Arial"/>
              <a:cs typeface="Arial"/>
            </a:endParaRPr>
          </a:p>
          <a:p>
            <a:r>
              <a:rPr lang="de-CH"/>
              <a:t>L’altezza di caduta su un ponteggio di ritenuta ora non può superare i 2 m (finora 3 m).</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32</a:t>
            </a:fld>
            <a:endParaRPr lang="de-DE"/>
          </a:p>
        </p:txBody>
      </p:sp>
    </p:spTree>
    <p:extLst>
      <p:ext uri="{BB962C8B-B14F-4D97-AF65-F5344CB8AC3E}">
        <p14:creationId xmlns:p14="http://schemas.microsoft.com/office/powerpoint/2010/main" val="1955950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Se la protezione laterale di un ponteggio di facciata si trova a meno di 60 cm dal bordo con rischio di caduta, il corrente superiore della protezione laterale deve superare di almeno 100 cm il bordo con rischio di caduta (art. 26 cpv. 2).</a:t>
            </a: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Durante tutta la durata dei lavori di costruzione il corrente superiore della protezione laterale deve superare di almeno 80 cm il bordo con rischio di caduta. Questa misura viene ora innalzata a 100 cm, se la protezione laterale del ponteggio di facciata si trova a meno di 60 cm dal bordo con rischio di caduta.</a:t>
            </a:r>
            <a:r>
              <a:t> </a:t>
            </a: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33</a:t>
            </a:fld>
            <a:endParaRPr lang="de-DE"/>
          </a:p>
        </p:txBody>
      </p:sp>
    </p:spTree>
    <p:extLst>
      <p:ext uri="{BB962C8B-B14F-4D97-AF65-F5344CB8AC3E}">
        <p14:creationId xmlns:p14="http://schemas.microsoft.com/office/powerpoint/2010/main" val="2577244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Novità per quanto riguarda “Scavi, pozzi e scavi generali”, capitolo 5</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34</a:t>
            </a:fld>
            <a:endParaRPr lang="de-DE"/>
          </a:p>
        </p:txBody>
      </p:sp>
    </p:spTree>
    <p:extLst>
      <p:ext uri="{BB962C8B-B14F-4D97-AF65-F5344CB8AC3E}">
        <p14:creationId xmlns:p14="http://schemas.microsoft.com/office/powerpoint/2010/main" val="302718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Ora per le scarpate è richiesta una prova di sicurezza se l’inclinazione supera il rapporto di 2:1 (art. 76 cpv. 1).</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Per le scarpate a partire da un’inclinazione di 2:1 ora è sempre necessaria una prova di sicurezza, a prescindere dalle caratteristiche del terreno.</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35</a:t>
            </a:fld>
            <a:endParaRPr lang="de-DE"/>
          </a:p>
        </p:txBody>
      </p:sp>
    </p:spTree>
    <p:extLst>
      <p:ext uri="{BB962C8B-B14F-4D97-AF65-F5344CB8AC3E}">
        <p14:creationId xmlns:p14="http://schemas.microsoft.com/office/powerpoint/2010/main" val="4065396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 prova di sicurezza deve essere effettuata da un geotecnico o una geotecnica o da un ingegnere o un’ingegnera specializzato/a (art. 76 cpv. 1).</a:t>
            </a:r>
            <a:endParaRPr lang="en-US">
              <a:latin typeface="Arial"/>
              <a:cs typeface="Arial"/>
            </a:endParaRPr>
          </a:p>
          <a:p>
            <a:r>
              <a:rPr lang="de-CH">
                <a:latin typeface="Arial"/>
                <a:cs typeface="Arial"/>
              </a:rPr>
              <a:t>Il datore di lavoro provvede affinché il geotecnico o la geotecnica, ovvero l’ingegnere o l’ingegnera specializzato/a verifichi la corretta attuazione delle misure che risultano dalla prova di sicurezza (art. 76 cpv. 2).</a:t>
            </a:r>
          </a:p>
          <a:p>
            <a:endParaRPr lang="en-US">
              <a:cs typeface="Arial" pitchFamily="34" charset="0"/>
            </a:endParaRPr>
          </a:p>
          <a:p>
            <a:r>
              <a:rPr lang="en-US" b="1">
                <a:latin typeface="Arial"/>
                <a:cs typeface="Arial"/>
              </a:rPr>
              <a:t>A cosa occorre prestare attenzione nell’implementazione?</a:t>
            </a:r>
            <a:endParaRPr lang="en-US">
              <a:latin typeface="Arial"/>
              <a:cs typeface="Arial"/>
            </a:endParaRPr>
          </a:p>
          <a:p>
            <a:r>
              <a:rPr lang="de-CH"/>
              <a:t>Ora la prova di sicurezza deve essere effettuata da ingegneri specializzati o da geotecnici.</a:t>
            </a:r>
          </a:p>
          <a:p>
            <a:r>
              <a:rPr lang="de-CH">
                <a:latin typeface="Arial"/>
                <a:cs typeface="Arial"/>
              </a:rPr>
              <a:t>Dopo l’attuazione le misure definite nella prova di sicurezza devono essere controllate dagli ingegneri specializzati o dai geotecnici.</a:t>
            </a:r>
          </a:p>
        </p:txBody>
      </p:sp>
      <p:sp>
        <p:nvSpPr>
          <p:cNvPr id="4" name="Foliennummernplatzhalter 3"/>
          <p:cNvSpPr>
            <a:spLocks noGrp="1"/>
          </p:cNvSpPr>
          <p:nvPr>
            <p:ph type="sldNum" sz="quarter" idx="5"/>
          </p:nvPr>
        </p:nvSpPr>
        <p:spPr/>
        <p:txBody>
          <a:bodyPr/>
          <a:lstStyle/>
          <a:p>
            <a:fld id="{237AB4EE-5EBE-4515-995D-265DC5C0F94A}" type="slidenum">
              <a:rPr lang="de-DE"/>
              <a:t>36</a:t>
            </a:fld>
            <a:endParaRPr lang="de-DE"/>
          </a:p>
        </p:txBody>
      </p:sp>
    </p:spTree>
    <p:extLst>
      <p:ext uri="{BB962C8B-B14F-4D97-AF65-F5344CB8AC3E}">
        <p14:creationId xmlns:p14="http://schemas.microsoft.com/office/powerpoint/2010/main" val="253610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dirty="0">
              <a:latin typeface="Arial"/>
              <a:cs typeface="Arial"/>
            </a:endParaRPr>
          </a:p>
          <a:p>
            <a:r>
              <a:rPr lang="de-CH">
                <a:latin typeface="Arial"/>
                <a:cs typeface="Arial"/>
              </a:rPr>
              <a:t>La luce dello scavo necessaria è stabilita a seconda del diametro interno del tubo della conduttura (art. 69 cpv. 3).</a:t>
            </a:r>
            <a:endParaRPr lang="en-US" dirty="0">
              <a:latin typeface="Arial"/>
              <a:cs typeface="Arial"/>
            </a:endParaRPr>
          </a:p>
          <a:p>
            <a:endParaRPr lang="en-US" dirty="0"/>
          </a:p>
          <a:p>
            <a:r>
              <a:rPr lang="en-US" b="1">
                <a:latin typeface="Arial"/>
                <a:cs typeface="Arial"/>
              </a:rPr>
              <a:t>A cosa occorre prestare attenzione nell’implementazione?</a:t>
            </a:r>
            <a:endParaRPr lang="en-US" dirty="0">
              <a:latin typeface="Arial"/>
              <a:cs typeface="Arial"/>
            </a:endParaRPr>
          </a:p>
          <a:p>
            <a:r>
              <a:rPr lang="de-CH">
                <a:latin typeface="Arial"/>
                <a:cs typeface="Arial"/>
              </a:rPr>
              <a:t>La larghezza dello scavo, in particolare anche la luce, dipende dalle condutture installate nello scavo. Per condutture con diametro interno a partire da 40 cm e/o da 120 cm si applicano ora luci più ampie.</a:t>
            </a:r>
            <a:r>
              <a:t> </a:t>
            </a:r>
          </a:p>
        </p:txBody>
      </p:sp>
      <p:sp>
        <p:nvSpPr>
          <p:cNvPr id="4" name="Foliennummernplatzhalter 3"/>
          <p:cNvSpPr>
            <a:spLocks noGrp="1"/>
          </p:cNvSpPr>
          <p:nvPr>
            <p:ph type="sldNum" sz="quarter" idx="5"/>
          </p:nvPr>
        </p:nvSpPr>
        <p:spPr/>
        <p:txBody>
          <a:bodyPr/>
          <a:lstStyle/>
          <a:p>
            <a:fld id="{237AB4EE-5EBE-4515-995D-265DC5C0F94A}" type="slidenum">
              <a:rPr lang="de-DE"/>
              <a:t>37</a:t>
            </a:fld>
            <a:endParaRPr lang="de-DE"/>
          </a:p>
        </p:txBody>
      </p:sp>
    </p:spTree>
    <p:extLst>
      <p:ext uri="{BB962C8B-B14F-4D97-AF65-F5344CB8AC3E}">
        <p14:creationId xmlns:p14="http://schemas.microsoft.com/office/powerpoint/2010/main" val="2636266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La luce dello scavo necessaria è stabilita a seconda del diametro interno del tubo della conduttura (art. 69 cpv. 3).</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La larghezza dello scavo necessaria, in particolare anche la luce, dipende dalle condutture installate nello scavo. Per condutture con diametro interno a partire da 40 cm e/o da 120 cm si applicano ora luci più ampie.</a:t>
            </a:r>
            <a:r>
              <a:t> </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38</a:t>
            </a:fld>
            <a:endParaRPr lang="de-DE"/>
          </a:p>
        </p:txBody>
      </p:sp>
    </p:spTree>
    <p:extLst>
      <p:ext uri="{BB962C8B-B14F-4D97-AF65-F5344CB8AC3E}">
        <p14:creationId xmlns:p14="http://schemas.microsoft.com/office/powerpoint/2010/main" val="2289292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Per l’accesso a scavi, pozzi e scavi generali l’utilizzo di scale a pioli viene limitato (art. 73).</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L’utilizzo di scale a pioli per accedere a scavi è limitato. L’utilizzo di scale a pioli è consentito solo fino a una profondità dello scavo di 5 m se per motivi tecnici non è possibile montare una scala a rampa.</a:t>
            </a:r>
            <a:r>
              <a:t> </a:t>
            </a:r>
            <a:endParaRPr lang="en-US">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39</a:t>
            </a:fld>
            <a:endParaRPr lang="de-DE"/>
          </a:p>
        </p:txBody>
      </p:sp>
    </p:spTree>
    <p:extLst>
      <p:ext uri="{BB962C8B-B14F-4D97-AF65-F5344CB8AC3E}">
        <p14:creationId xmlns:p14="http://schemas.microsoft.com/office/powerpoint/2010/main" val="4084971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Novità per quanto riguarda “Lavori di smantellamento e di demolizione”, capitolo 6</a:t>
            </a:r>
            <a:endParaRPr lang="de-DE">
              <a:latin typeface="Arial"/>
              <a:cs typeface="Arial"/>
            </a:endParaRPr>
          </a:p>
        </p:txBody>
      </p:sp>
      <p:sp>
        <p:nvSpPr>
          <p:cNvPr id="4" name="Foliennummernplatzhalter 3"/>
          <p:cNvSpPr>
            <a:spLocks noGrp="1"/>
          </p:cNvSpPr>
          <p:nvPr>
            <p:ph type="sldNum" sz="quarter" idx="5"/>
          </p:nvPr>
        </p:nvSpPr>
        <p:spPr/>
        <p:txBody>
          <a:bodyPr/>
          <a:lstStyle/>
          <a:p>
            <a:fld id="{237AB4EE-5EBE-4515-995D-265DC5C0F94A}" type="slidenum">
              <a:rPr lang="de-DE"/>
              <a:t>40</a:t>
            </a:fld>
            <a:endParaRPr lang="de-DE"/>
          </a:p>
        </p:txBody>
      </p:sp>
    </p:spTree>
    <p:extLst>
      <p:ext uri="{BB962C8B-B14F-4D97-AF65-F5344CB8AC3E}">
        <p14:creationId xmlns:p14="http://schemas.microsoft.com/office/powerpoint/2010/main" val="377745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Tutte le novità sulla modifica spiegate in breve.</a:t>
            </a:r>
          </a:p>
        </p:txBody>
      </p:sp>
      <p:sp>
        <p:nvSpPr>
          <p:cNvPr id="4" name="Foliennummernplatzhalter 3"/>
          <p:cNvSpPr>
            <a:spLocks noGrp="1"/>
          </p:cNvSpPr>
          <p:nvPr>
            <p:ph type="sldNum" sz="quarter" idx="5"/>
          </p:nvPr>
        </p:nvSpPr>
        <p:spPr/>
        <p:txBody>
          <a:bodyPr/>
          <a:lstStyle/>
          <a:p>
            <a:fld id="{237AB4EE-5EBE-4515-995D-265DC5C0F94A}" type="slidenum">
              <a:rPr lang="de-DE"/>
              <a:t>5</a:t>
            </a:fld>
            <a:endParaRPr lang="de-DE"/>
          </a:p>
        </p:txBody>
      </p:sp>
    </p:spTree>
    <p:extLst>
      <p:ext uri="{BB962C8B-B14F-4D97-AF65-F5344CB8AC3E}">
        <p14:creationId xmlns:p14="http://schemas.microsoft.com/office/powerpoint/2010/main" val="61385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L’obbligo di notifica per le ditte riconosciute specializzate in bonifiche da amianto è stato esteso (art. 86).</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endParaRPr lang="en-US" b="1">
              <a:latin typeface="Arial"/>
              <a:cs typeface="Arial"/>
            </a:endParaRPr>
          </a:p>
          <a:p>
            <a:r>
              <a:rPr lang="de-CH" b="1">
                <a:latin typeface="Arial"/>
                <a:cs typeface="Arial"/>
              </a:rPr>
              <a:t>Questo capoverso riguarda solo le ditte specializzate nella bonifica da amianto</a:t>
            </a:r>
            <a:r>
              <a:rPr lang="de-CH">
                <a:latin typeface="Arial"/>
                <a:cs typeface="Arial"/>
              </a:rPr>
              <a:t>.</a:t>
            </a:r>
            <a:endParaRPr lang="en-US">
              <a:latin typeface="Arial"/>
              <a:cs typeface="Arial"/>
            </a:endParaRPr>
          </a:p>
          <a:p>
            <a:r>
              <a:rPr lang="de-CH">
                <a:latin typeface="Arial"/>
                <a:cs typeface="Arial"/>
              </a:rPr>
              <a:t>I lavori che devono essere eseguiti da una ditta specializzata in bonifiche da amianto riconosciuta dalla Suva sono soggetti all’obbligo di notifica. Finora le bonifiche di esigua entità ne erano esentate. D’ora in poi anche i lavori di bonifica da amianto di esigua entità devono essere notificate almeno 2 settimane prima dell’inizio dei lavori. </a:t>
            </a:r>
            <a:r>
              <a:t>  </a:t>
            </a:r>
            <a:endParaRPr lang="en-US">
              <a:latin typeface="Arial"/>
              <a:cs typeface="Arial"/>
            </a:endParaRPr>
          </a:p>
          <a:p>
            <a:endParaRPr lang="de-CH" b="1">
              <a:latin typeface="Arial"/>
              <a:cs typeface="Arial"/>
            </a:endParaRPr>
          </a:p>
          <a:p>
            <a:r>
              <a:rPr lang="de-CH" b="1">
                <a:latin typeface="Arial"/>
                <a:cs typeface="Arial"/>
              </a:rPr>
              <a:t>Tale termine deve essere considerato nella progettazione.</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41</a:t>
            </a:fld>
            <a:endParaRPr lang="de-DE"/>
          </a:p>
        </p:txBody>
      </p:sp>
    </p:spTree>
    <p:extLst>
      <p:ext uri="{BB962C8B-B14F-4D97-AF65-F5344CB8AC3E}">
        <p14:creationId xmlns:p14="http://schemas.microsoft.com/office/powerpoint/2010/main" val="3388246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Le specialiste e gli specialisti in bonifiche da amianto devono seguire un aggiornamento almeno ogni cinque anni (art. 85).</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endParaRPr lang="en-US" b="1">
              <a:latin typeface="Arial"/>
              <a:cs typeface="Arial"/>
            </a:endParaRPr>
          </a:p>
          <a:p>
            <a:r>
              <a:rPr lang="de-CH" b="1">
                <a:latin typeface="Arial"/>
                <a:cs typeface="Arial"/>
              </a:rPr>
              <a:t>Questo capoverso riguarda solo le ditte specializzate nella bonifica da amianto.</a:t>
            </a:r>
            <a:endParaRPr lang="en-US">
              <a:latin typeface="Arial"/>
              <a:cs typeface="Arial"/>
            </a:endParaRPr>
          </a:p>
          <a:p>
            <a:r>
              <a:rPr lang="de-CH">
                <a:latin typeface="Arial"/>
                <a:cs typeface="Arial"/>
              </a:rPr>
              <a:t>Finora gli specialisti in bonifiche da amianto avevano bisogno di una formazione di base, ma non erano tenuti ad aggiornarsi. Ora sono tenuti a seguire un corso di aggiornamento almeno ogni 5 anni.</a:t>
            </a:r>
            <a:r>
              <a:t> </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42</a:t>
            </a:fld>
            <a:endParaRPr lang="de-DE"/>
          </a:p>
        </p:txBody>
      </p:sp>
    </p:spTree>
    <p:extLst>
      <p:ext uri="{BB962C8B-B14F-4D97-AF65-F5344CB8AC3E}">
        <p14:creationId xmlns:p14="http://schemas.microsoft.com/office/powerpoint/2010/main" val="3113202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Le ditte riconosciute specializzate in bonifiche da amianto devono impiegare specialiste e specialisti propri nei lavori di bonifica. In più sono tenuti a impiegare almeno altri due lavoratori propri che sono stati istruiti per tali lavori e sono annunciati alla Suva per le visite mediche profilattiche (art. 83).</a:t>
            </a:r>
            <a:r>
              <a:t> </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endParaRPr lang="en-US" b="1">
              <a:latin typeface="Arial"/>
              <a:cs typeface="Arial"/>
            </a:endParaRPr>
          </a:p>
          <a:p>
            <a:r>
              <a:rPr lang="de-CH" b="1">
                <a:latin typeface="Arial"/>
                <a:cs typeface="Arial"/>
              </a:rPr>
              <a:t>Questo capoverso riguarda solo le ditte specializzate nella bonifica da amianto.</a:t>
            </a:r>
            <a:endParaRPr lang="en-US">
              <a:latin typeface="Arial"/>
              <a:cs typeface="Arial"/>
            </a:endParaRPr>
          </a:p>
          <a:p>
            <a:r>
              <a:rPr lang="de-CH">
                <a:latin typeface="Arial"/>
                <a:cs typeface="Arial"/>
              </a:rPr>
              <a:t>Le microimprese con soli 1 o 2 dipendenti non sono più ammesse. La ditta deve disporre di almeno un proprio specialista formato per la bonifica da amianto nonché di altri due lavoratori istruiti.</a:t>
            </a:r>
            <a:r>
              <a:t> </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43</a:t>
            </a:fld>
            <a:endParaRPr lang="de-DE"/>
          </a:p>
        </p:txBody>
      </p:sp>
    </p:spTree>
    <p:extLst>
      <p:ext uri="{BB962C8B-B14F-4D97-AF65-F5344CB8AC3E}">
        <p14:creationId xmlns:p14="http://schemas.microsoft.com/office/powerpoint/2010/main" val="2953086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atin typeface="Calibri"/>
                <a:cs typeface="Calibri"/>
              </a:rPr>
              <a:t>Per ulteriori informazioni rivolgersi alla Direzione o alla commissione tecnica del proprio settore specialistico.</a:t>
            </a:r>
          </a:p>
        </p:txBody>
      </p:sp>
      <p:sp>
        <p:nvSpPr>
          <p:cNvPr id="4" name="Foliennummernplatzhalter 3"/>
          <p:cNvSpPr>
            <a:spLocks noGrp="1"/>
          </p:cNvSpPr>
          <p:nvPr>
            <p:ph type="sldNum" sz="quarter" idx="5"/>
          </p:nvPr>
        </p:nvSpPr>
        <p:spPr/>
        <p:txBody>
          <a:bodyPr/>
          <a:lstStyle/>
          <a:p>
            <a:fld id="{237AB4EE-5EBE-4515-995D-265DC5C0F94A}" type="slidenum">
              <a:rPr lang="de-DE"/>
              <a:t>44</a:t>
            </a:fld>
            <a:endParaRPr lang="de-DE"/>
          </a:p>
        </p:txBody>
      </p:sp>
    </p:spTree>
    <p:extLst>
      <p:ext uri="{BB962C8B-B14F-4D97-AF65-F5344CB8AC3E}">
        <p14:creationId xmlns:p14="http://schemas.microsoft.com/office/powerpoint/2010/main" val="277208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Le nuove disposizioni contenute nell’Ordinanza sui lavori di costruzione 2022</a:t>
            </a:r>
          </a:p>
        </p:txBody>
      </p:sp>
      <p:sp>
        <p:nvSpPr>
          <p:cNvPr id="4" name="Foliennummernplatzhalter 3"/>
          <p:cNvSpPr>
            <a:spLocks noGrp="1"/>
          </p:cNvSpPr>
          <p:nvPr>
            <p:ph type="sldNum" sz="quarter" idx="5"/>
          </p:nvPr>
        </p:nvSpPr>
        <p:spPr/>
        <p:txBody>
          <a:bodyPr/>
          <a:lstStyle/>
          <a:p>
            <a:fld id="{237AB4EE-5EBE-4515-995D-265DC5C0F94A}" type="slidenum">
              <a:rPr lang="de-DE"/>
              <a:t>6</a:t>
            </a:fld>
            <a:endParaRPr lang="de-DE"/>
          </a:p>
        </p:txBody>
      </p:sp>
    </p:spTree>
    <p:extLst>
      <p:ext uri="{BB962C8B-B14F-4D97-AF65-F5344CB8AC3E}">
        <p14:creationId xmlns:p14="http://schemas.microsoft.com/office/powerpoint/2010/main" val="37871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Quali sono le novità?</a:t>
            </a:r>
            <a:endParaRPr lang="de-DE"/>
          </a:p>
          <a:p>
            <a:r>
              <a:rPr lang="de-CH">
                <a:latin typeface="Arial"/>
                <a:cs typeface="Arial"/>
              </a:rPr>
              <a:t>L’attuale Ordinanza sui lavori di costruzione richiede già che i lavori di costruzione debbano essere progettati in modo tale da ridurre al minimo il rischio di infortuni e malattie professionali o gli effetti negativi sulla salute. D’ora in poi, secondo l’Ordinanza sui lavori di costruzione 2022, questo va documentato anche in forma scritta con un Piano di sicurezza e di protezione della salute (art. 4).</a:t>
            </a:r>
            <a:r>
              <a:t> </a:t>
            </a:r>
            <a:endParaRPr lang="en-US">
              <a:latin typeface="Arial"/>
              <a:cs typeface="Arial"/>
            </a:endParaRPr>
          </a:p>
          <a:p>
            <a:endParaRPr lang="en-US">
              <a:latin typeface="Calibri"/>
              <a:cs typeface="Calibri"/>
            </a:endParaRPr>
          </a:p>
          <a:p>
            <a:endParaRPr lang="en-US">
              <a:latin typeface="Calibri"/>
              <a:cs typeface="Calibri"/>
            </a:endParaRPr>
          </a:p>
          <a:p>
            <a:r>
              <a:rPr lang="en-US" b="1">
                <a:latin typeface="Calibri"/>
                <a:cs typeface="Calibri"/>
              </a:rPr>
              <a:t>A cosa occorre prestare attenzione nell’implementazione?</a:t>
            </a:r>
          </a:p>
          <a:p>
            <a:r>
              <a:rPr lang="de-CH">
                <a:latin typeface="Arial"/>
                <a:cs typeface="Arial"/>
              </a:rPr>
              <a:t>L’organizzazione d’emergenza specifica per l’intervento previsto e le misure volte a ridurre o a eliminare i pericoli e i carichi vanno determinate prima dell’avvio dei lavori di costruzione e documentate in aggiunta al piano di sicurezza aziendale. Un piano di sicurezza aziendale è articolato in base al sistema a 10 punti del CFSL. Come strumento ausiliario è disponibile la soluzione settoriale di tecnica della costruzione.</a:t>
            </a:r>
            <a:r>
              <a:t>  </a:t>
            </a:r>
            <a:endParaRPr lang="en-US">
              <a:latin typeface="Arial"/>
              <a:cs typeface="Arial"/>
            </a:endParaRPr>
          </a:p>
          <a:p>
            <a:endParaRPr lang="en-US" b="1">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7</a:t>
            </a:fld>
            <a:endParaRPr lang="de-DE"/>
          </a:p>
        </p:txBody>
      </p:sp>
    </p:spTree>
    <p:extLst>
      <p:ext uri="{BB962C8B-B14F-4D97-AF65-F5344CB8AC3E}">
        <p14:creationId xmlns:p14="http://schemas.microsoft.com/office/powerpoint/2010/main" val="219552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Nel caso di lavori al sole, al caldo e al freddo occorre adottare le misure necessarie per proteggere le lavoratrici e i lavoratori (art. 37).</a:t>
            </a:r>
            <a:endParaRPr lang="en-US">
              <a:latin typeface="Arial"/>
              <a:cs typeface="Arial"/>
            </a:endParaRPr>
          </a:p>
          <a:p>
            <a:endParaRPr lang="en-US">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Le condizioni climatiche sono state riformulate aggiungendo il termine «sole». In particolare su questo tema ci si aspetta che per le postazioni di lavoro si presti particolare attenzione alla protezione contro i raggi UV, al fine di evitare i tumori della pelle. Possibili misure: Organizzare gli orari di lavoro in modo da evitare le ore in cui i raggi UV sono più dannosi. Ombreggiamento delle postazioni di lavoro, impiego di dispositivi di protezione personali (indumenti, cappello, casco con visiera e protezione della nuca, crema solare). </a:t>
            </a:r>
            <a:r>
              <a:t>    </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8</a:t>
            </a:fld>
            <a:endParaRPr lang="de-DE"/>
          </a:p>
        </p:txBody>
      </p:sp>
    </p:spTree>
    <p:extLst>
      <p:ext uri="{BB962C8B-B14F-4D97-AF65-F5344CB8AC3E}">
        <p14:creationId xmlns:p14="http://schemas.microsoft.com/office/powerpoint/2010/main" val="271539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Arial"/>
                <a:cs typeface="Arial"/>
              </a:rPr>
              <a:t>Quali sono le novità?</a:t>
            </a:r>
            <a:endParaRPr lang="en-US">
              <a:latin typeface="Arial"/>
              <a:cs typeface="Arial"/>
            </a:endParaRPr>
          </a:p>
          <a:p>
            <a:r>
              <a:rPr lang="de-CH">
                <a:latin typeface="Arial"/>
                <a:cs typeface="Arial"/>
              </a:rPr>
              <a:t>Le postazioni di lavoro e le vie di passaggio devono essere illuminate a sufficienza (art. 38).</a:t>
            </a:r>
            <a:endParaRPr lang="en-US">
              <a:latin typeface="Arial"/>
              <a:cs typeface="Arial"/>
            </a:endParaRPr>
          </a:p>
          <a:p>
            <a:endParaRPr lang="en-US"/>
          </a:p>
          <a:p>
            <a:r>
              <a:rPr lang="en-US" b="1">
                <a:latin typeface="Arial"/>
                <a:cs typeface="Arial"/>
              </a:rPr>
              <a:t>A cosa occorre prestare attenzione nell’implementazione?</a:t>
            </a:r>
            <a:endParaRPr lang="en-US">
              <a:latin typeface="Arial"/>
              <a:cs typeface="Arial"/>
            </a:endParaRPr>
          </a:p>
          <a:p>
            <a:r>
              <a:rPr lang="de-CH">
                <a:latin typeface="Arial"/>
                <a:cs typeface="Arial"/>
              </a:rPr>
              <a:t>Illuminazione insufficiente = poco contrasto. </a:t>
            </a:r>
            <a:endParaRPr lang="en-US">
              <a:latin typeface="Arial"/>
              <a:cs typeface="Arial"/>
            </a:endParaRPr>
          </a:p>
          <a:p>
            <a:r>
              <a:rPr lang="de-CH">
                <a:latin typeface="Arial"/>
                <a:cs typeface="Arial"/>
              </a:rPr>
              <a:t>Senza una illuminazione sufficiente pericoli quali pavimenti sconnessi o irregolari, soglie e gradini sporgenti, eventuali bordi con rischio di caduta o rischi d’inciampo sono difficili da individuare.</a:t>
            </a:r>
            <a:endParaRPr lang="en-US">
              <a:latin typeface="Arial"/>
              <a:cs typeface="Arial"/>
            </a:endParaRPr>
          </a:p>
          <a:p>
            <a:endParaRPr lang="en-US">
              <a:latin typeface="Calibri"/>
              <a:cs typeface="Calibri"/>
            </a:endParaRPr>
          </a:p>
        </p:txBody>
      </p:sp>
      <p:sp>
        <p:nvSpPr>
          <p:cNvPr id="4" name="Foliennummernplatzhalter 3"/>
          <p:cNvSpPr>
            <a:spLocks noGrp="1"/>
          </p:cNvSpPr>
          <p:nvPr>
            <p:ph type="sldNum" sz="quarter" idx="5"/>
          </p:nvPr>
        </p:nvSpPr>
        <p:spPr/>
        <p:txBody>
          <a:bodyPr/>
          <a:lstStyle/>
          <a:p>
            <a:fld id="{237AB4EE-5EBE-4515-995D-265DC5C0F94A}" type="slidenum">
              <a:rPr lang="de-DE"/>
              <a:t>9</a:t>
            </a:fld>
            <a:endParaRPr lang="de-DE"/>
          </a:p>
        </p:txBody>
      </p:sp>
    </p:spTree>
    <p:extLst>
      <p:ext uri="{BB962C8B-B14F-4D97-AF65-F5344CB8AC3E}">
        <p14:creationId xmlns:p14="http://schemas.microsoft.com/office/powerpoint/2010/main" val="24348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latin typeface="Calibri"/>
                <a:cs typeface="Calibri"/>
              </a:rPr>
              <a:t>Novità nelle “Disposizioni concernenti tutti i lavori di costruzione”, capitolo 2</a:t>
            </a:r>
          </a:p>
        </p:txBody>
      </p:sp>
      <p:sp>
        <p:nvSpPr>
          <p:cNvPr id="4" name="Foliennummernplatzhalter 3"/>
          <p:cNvSpPr>
            <a:spLocks noGrp="1"/>
          </p:cNvSpPr>
          <p:nvPr>
            <p:ph type="sldNum" sz="quarter" idx="5"/>
          </p:nvPr>
        </p:nvSpPr>
        <p:spPr/>
        <p:txBody>
          <a:bodyPr/>
          <a:lstStyle/>
          <a:p>
            <a:fld id="{237AB4EE-5EBE-4515-995D-265DC5C0F94A}" type="slidenum">
              <a:rPr lang="de-DE"/>
              <a:t>10</a:t>
            </a:fld>
            <a:endParaRPr lang="de-DE"/>
          </a:p>
        </p:txBody>
      </p:sp>
    </p:spTree>
    <p:extLst>
      <p:ext uri="{BB962C8B-B14F-4D97-AF65-F5344CB8AC3E}">
        <p14:creationId xmlns:p14="http://schemas.microsoft.com/office/powerpoint/2010/main" val="729418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0CC013E3-002E-BB48-87E0-D5C402948679}"/>
              </a:ext>
            </a:extLst>
          </p:cNvPr>
          <p:cNvSpPr>
            <a:spLocks noGrp="1" noChangeAspect="1"/>
          </p:cNvSpPr>
          <p:nvPr>
            <p:ph type="pic" sz="quarter" idx="11" hasCustomPrompt="1"/>
          </p:nvPr>
        </p:nvSpPr>
        <p:spPr>
          <a:xfrm>
            <a:off x="0" y="0"/>
            <a:ext cx="9144000" cy="329183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a:defRPr/>
            </a:lvl1pPr>
          </a:lstStyle>
          <a:p>
            <a:r>
              <a:rPr lang="de-DE"/>
              <a:t>Titelseite</a:t>
            </a:r>
          </a:p>
        </p:txBody>
      </p:sp>
      <p:sp>
        <p:nvSpPr>
          <p:cNvPr id="5" name="Titel 1"/>
          <p:cNvSpPr>
            <a:spLocks noGrp="1"/>
          </p:cNvSpPr>
          <p:nvPr>
            <p:ph type="ctrTitle"/>
          </p:nvPr>
        </p:nvSpPr>
        <p:spPr>
          <a:xfrm>
            <a:off x="899592" y="3576656"/>
            <a:ext cx="6840760" cy="453461"/>
          </a:xfrm>
          <a:prstGeom prst="rect">
            <a:avLst/>
          </a:prstGeom>
        </p:spPr>
        <p:txBody>
          <a:bodyPr vert="horz" wrap="none" lIns="0" tIns="0" rIns="0" bIns="0" anchor="t" anchorCtr="0"/>
          <a:lstStyle>
            <a:lvl1pPr algn="l">
              <a:lnSpc>
                <a:spcPts val="3200"/>
              </a:lnSpc>
              <a:defRPr sz="3000">
                <a:solidFill>
                  <a:schemeClr val="tx1"/>
                </a:solidFill>
                <a:latin typeface="Calibri" pitchFamily="34" charset="0"/>
                <a:cs typeface="Calibri" pitchFamily="34" charset="0"/>
              </a:defRPr>
            </a:lvl1pPr>
          </a:lstStyle>
          <a:p>
            <a:r>
              <a:rPr lang="de-DE"/>
              <a:t>Mastertitelformat bearbeiten</a:t>
            </a:r>
            <a:endParaRPr lang="de-CH"/>
          </a:p>
        </p:txBody>
      </p:sp>
      <p:sp>
        <p:nvSpPr>
          <p:cNvPr id="8" name="Untertitel 2"/>
          <p:cNvSpPr>
            <a:spLocks noGrp="1"/>
          </p:cNvSpPr>
          <p:nvPr>
            <p:ph type="subTitle" idx="1"/>
          </p:nvPr>
        </p:nvSpPr>
        <p:spPr>
          <a:xfrm>
            <a:off x="899592" y="4011910"/>
            <a:ext cx="5112568" cy="414046"/>
          </a:xfrm>
          <a:prstGeom prst="rect">
            <a:avLst/>
          </a:prstGeom>
        </p:spPr>
        <p:txBody>
          <a:bodyPr wrap="none" lIns="0" tIns="0" rIns="0" bIns="0" anchor="b" anchorCtr="0"/>
          <a:lstStyle>
            <a:lvl1pPr marL="0" indent="0" algn="l">
              <a:buNone/>
              <a:defRPr sz="2400" b="0">
                <a:solidFill>
                  <a:schemeClr val="tx1"/>
                </a:solidFill>
                <a:latin typeface="Calibri" pitchFamily="34" charset="0"/>
                <a:cs typeface="Calibri" pitchFamily="34" charset="0"/>
              </a:defRPr>
            </a:lvl1pPr>
          </a:lstStyle>
          <a:p>
            <a:r>
              <a:rPr lang="de-DE"/>
              <a:t>Master-Untertitelformat bearbeiten</a:t>
            </a:r>
            <a:endParaRPr lang="de-CH"/>
          </a:p>
        </p:txBody>
      </p:sp>
      <p:pic>
        <p:nvPicPr>
          <p:cNvPr id="10" name="Grafik 9">
            <a:extLst>
              <a:ext uri="{FF2B5EF4-FFF2-40B4-BE49-F238E27FC236}">
                <a16:creationId xmlns:a16="http://schemas.microsoft.com/office/drawing/2014/main" id="{6A365F5B-AABB-A84B-91E4-2C36B92C6A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28C18DD7-DA24-AD47-A787-9D67970E1D1F}"/>
              </a:ext>
            </a:extLst>
          </p:cNvPr>
          <p:cNvSpPr>
            <a:spLocks noGrp="1"/>
          </p:cNvSpPr>
          <p:nvPr>
            <p:ph idx="11"/>
          </p:nvPr>
        </p:nvSpPr>
        <p:spPr>
          <a:xfrm>
            <a:off x="900001" y="1044000"/>
            <a:ext cx="6753294"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7188" indent="-174625">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sz="2000"/>
              <a:t>Zweite Ebene</a:t>
            </a:r>
            <a:endParaRPr lang="de-CH"/>
          </a:p>
        </p:txBody>
      </p:sp>
      <p:sp>
        <p:nvSpPr>
          <p:cNvPr id="2" name="Textfeld 1">
            <a:extLst>
              <a:ext uri="{FF2B5EF4-FFF2-40B4-BE49-F238E27FC236}">
                <a16:creationId xmlns:a16="http://schemas.microsoft.com/office/drawing/2014/main" id="{7D1F6241-E103-4D09-B01C-8BE591132793}"/>
              </a:ext>
            </a:extLst>
          </p:cNvPr>
          <p:cNvSpPr txBox="1"/>
          <p:nvPr userDrawn="1"/>
        </p:nvSpPr>
        <p:spPr>
          <a:xfrm>
            <a:off x="900000" y="540000"/>
            <a:ext cx="6753600" cy="446400"/>
          </a:xfrm>
          <a:prstGeom prst="rect">
            <a:avLst/>
          </a:prstGeom>
          <a:noFill/>
        </p:spPr>
        <p:txBody>
          <a:bodyPr wrap="square" lIns="0" tIns="0" rIns="0" bIns="0">
            <a:noAutofit/>
          </a:bodyPr>
          <a:lstStyle/>
          <a:p>
            <a:r>
              <a:rPr lang="de-CH" sz="2600" b="1">
                <a:latin typeface="Calibri" pitchFamily="34" charset="0"/>
              </a:rPr>
              <a:t>Indice</a:t>
            </a:r>
          </a:p>
        </p:txBody>
      </p:sp>
      <p:pic>
        <p:nvPicPr>
          <p:cNvPr id="6" name="Grafik 5">
            <a:extLst>
              <a:ext uri="{FF2B5EF4-FFF2-40B4-BE49-F238E27FC236}">
                <a16:creationId xmlns:a16="http://schemas.microsoft.com/office/drawing/2014/main" id="{349142B7-4698-CA4E-BBB8-082F41032F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127188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sp>
        <p:nvSpPr>
          <p:cNvPr id="2" name="Titel 1"/>
          <p:cNvSpPr>
            <a:spLocks noGrp="1"/>
          </p:cNvSpPr>
          <p:nvPr>
            <p:ph type="title"/>
          </p:nvPr>
        </p:nvSpPr>
        <p:spPr>
          <a:xfrm>
            <a:off x="900000" y="540000"/>
            <a:ext cx="7560000" cy="447574"/>
          </a:xfrm>
          <a:prstGeom prst="rect">
            <a:avLst/>
          </a:prstGeom>
        </p:spPr>
        <p:txBody>
          <a:bodyPr vert="horz" lIns="0" tIns="0" rIns="0" bIns="0" anchor="t" anchorCtr="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3" name="Inhaltsplatzhalter 2"/>
          <p:cNvSpPr>
            <a:spLocks noGrp="1"/>
          </p:cNvSpPr>
          <p:nvPr>
            <p:ph idx="1"/>
          </p:nvPr>
        </p:nvSpPr>
        <p:spPr>
          <a:xfrm>
            <a:off x="900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CH" sz="2000"/>
              <a:t>Zweite Ebene</a:t>
            </a:r>
            <a:endParaRPr lang="de-CH"/>
          </a:p>
        </p:txBody>
      </p:sp>
      <p:sp>
        <p:nvSpPr>
          <p:cNvPr id="12" name="Inhaltsplatzhalter 2">
            <a:extLst>
              <a:ext uri="{FF2B5EF4-FFF2-40B4-BE49-F238E27FC236}">
                <a16:creationId xmlns:a16="http://schemas.microsoft.com/office/drawing/2014/main" id="{349826C3-0CAD-E746-96F3-8295999570F0}"/>
              </a:ext>
            </a:extLst>
          </p:cNvPr>
          <p:cNvSpPr>
            <a:spLocks noGrp="1"/>
          </p:cNvSpPr>
          <p:nvPr>
            <p:ph idx="14"/>
          </p:nvPr>
        </p:nvSpPr>
        <p:spPr>
          <a:xfrm>
            <a:off x="4788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lang="de-CH" sz="2000" b="0" dirty="0">
                <a:solidFill>
                  <a:schemeClr val="tx1"/>
                </a:solidFill>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CH"/>
              <a:t>Zweite Ebene</a:t>
            </a:r>
          </a:p>
        </p:txBody>
      </p:sp>
      <p:pic>
        <p:nvPicPr>
          <p:cNvPr id="7" name="Grafik 6">
            <a:extLst>
              <a:ext uri="{FF2B5EF4-FFF2-40B4-BE49-F238E27FC236}">
                <a16:creationId xmlns:a16="http://schemas.microsoft.com/office/drawing/2014/main" id="{76B82F79-E063-0A40-8710-7C3E87DEE0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32155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5223176-D636-3C4D-8596-AD53A2DC8BAC}"/>
              </a:ext>
            </a:extLst>
          </p:cNvPr>
          <p:cNvSpPr>
            <a:spLocks noGrp="1"/>
          </p:cNvSpPr>
          <p:nvPr>
            <p:ph type="title"/>
          </p:nvPr>
        </p:nvSpPr>
        <p:spPr>
          <a:xfrm>
            <a:off x="900000" y="540000"/>
            <a:ext cx="3672000" cy="447574"/>
          </a:xfrm>
          <a:prstGeom prst="rect">
            <a:avLst/>
          </a:prstGeom>
        </p:spPr>
        <p:txBody>
          <a:bodyPr lIns="0" tIns="0" rIns="0" bIns="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18" name="Inhaltsplatzhalter 2">
            <a:extLst>
              <a:ext uri="{FF2B5EF4-FFF2-40B4-BE49-F238E27FC236}">
                <a16:creationId xmlns:a16="http://schemas.microsoft.com/office/drawing/2014/main" id="{88997E23-ABD5-A244-A577-47431F86BBEC}"/>
              </a:ext>
            </a:extLst>
          </p:cNvPr>
          <p:cNvSpPr>
            <a:spLocks noGrp="1"/>
          </p:cNvSpPr>
          <p:nvPr>
            <p:ph idx="14"/>
          </p:nvPr>
        </p:nvSpPr>
        <p:spPr>
          <a:xfrm>
            <a:off x="900001" y="1044000"/>
            <a:ext cx="3671999" cy="3384000"/>
          </a:xfrm>
          <a:prstGeom prst="rect">
            <a:avLst/>
          </a:prstGeom>
        </p:spPr>
        <p:txBody>
          <a:bodyPr lIns="0" tIns="0" rIns="0" bIns="0"/>
          <a:lstStyle>
            <a:lvl1pPr marL="182563" indent="-182563">
              <a:lnSpc>
                <a:spcPts val="2200"/>
              </a:lnSpc>
              <a:spcBef>
                <a:spcPts val="200"/>
              </a:spcBef>
              <a:buFont typeface="Wingdings" pitchFamily="2" charset="2"/>
              <a:buChar char="§"/>
              <a:defRPr sz="2000" b="0">
                <a:latin typeface="Calibri" pitchFamily="34" charset="0"/>
                <a:cs typeface="Calibri" pitchFamily="34" charset="0"/>
              </a:defRPr>
            </a:lvl1pPr>
            <a:lvl2pPr marL="358775" indent="-176213">
              <a:spcBef>
                <a:spcPts val="0"/>
              </a:spcBef>
              <a:buFont typeface="Symbol" panose="05050102010706020507" pitchFamily="18" charset="2"/>
              <a:buChar char="-"/>
              <a:defRPr sz="2000" b="0">
                <a:latin typeface="Calibri" pitchFamily="34" charset="0"/>
                <a:cs typeface="Calibri" pitchFamily="34" charset="0"/>
              </a:defRPr>
            </a:lvl2pPr>
            <a:lvl3pPr marL="541338" indent="-184150">
              <a:buFont typeface="Calibri" pitchFamily="34" charset="0"/>
              <a:buChar char="▫"/>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a:t>Zweite Ebene</a:t>
            </a:r>
            <a:endParaRPr lang="de-CH"/>
          </a:p>
        </p:txBody>
      </p:sp>
      <p:sp>
        <p:nvSpPr>
          <p:cNvPr id="8" name="Bildplatzhalter 2">
            <a:extLst>
              <a:ext uri="{FF2B5EF4-FFF2-40B4-BE49-F238E27FC236}">
                <a16:creationId xmlns:a16="http://schemas.microsoft.com/office/drawing/2014/main" id="{F94E78CD-572C-7C44-99B4-43666CA0F794}"/>
              </a:ext>
            </a:extLst>
          </p:cNvPr>
          <p:cNvSpPr>
            <a:spLocks noGrp="1" noChangeAspect="1"/>
          </p:cNvSpPr>
          <p:nvPr>
            <p:ph type="pic" sz="quarter" idx="11"/>
          </p:nvPr>
        </p:nvSpPr>
        <p:spPr>
          <a:xfrm>
            <a:off x="4788001" y="540000"/>
            <a:ext cx="3672000" cy="38880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9" name="Grafik 8">
            <a:extLst>
              <a:ext uri="{FF2B5EF4-FFF2-40B4-BE49-F238E27FC236}">
                <a16:creationId xmlns:a16="http://schemas.microsoft.com/office/drawing/2014/main" id="{25A8AB47-64F0-AD4D-90FC-5D7906968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127858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spalti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311EEE-66C5-4944-BEC4-1AF42EB79D06}"/>
              </a:ext>
            </a:extLst>
          </p:cNvPr>
          <p:cNvSpPr>
            <a:spLocks noGrp="1"/>
          </p:cNvSpPr>
          <p:nvPr>
            <p:ph type="title"/>
          </p:nvPr>
        </p:nvSpPr>
        <p:spPr>
          <a:xfrm>
            <a:off x="900000" y="540000"/>
            <a:ext cx="6753294" cy="447574"/>
          </a:xfrm>
          <a:prstGeom prst="rect">
            <a:avLst/>
          </a:prstGeom>
        </p:spPr>
        <p:txBody>
          <a:bodyPr lIns="0" tIns="0" rIns="0" bIns="0"/>
          <a:lstStyle>
            <a:lvl1pPr>
              <a:defRPr sz="2600">
                <a:solidFill>
                  <a:schemeClr val="tx1"/>
                </a:solidFill>
                <a:latin typeface="Calibri" pitchFamily="34" charset="0"/>
                <a:cs typeface="Calibri" pitchFamily="34" charset="0"/>
              </a:defRPr>
            </a:lvl1pPr>
          </a:lstStyle>
          <a:p>
            <a:r>
              <a:rPr lang="de-DE"/>
              <a:t>Mastertitelformat</a:t>
            </a:r>
            <a:endParaRPr lang="de-CH"/>
          </a:p>
        </p:txBody>
      </p:sp>
      <p:sp>
        <p:nvSpPr>
          <p:cNvPr id="14" name="Inhaltsplatzhalter 2">
            <a:extLst>
              <a:ext uri="{FF2B5EF4-FFF2-40B4-BE49-F238E27FC236}">
                <a16:creationId xmlns:a16="http://schemas.microsoft.com/office/drawing/2014/main" id="{28C18DD7-DA24-AD47-A787-9D67970E1D1F}"/>
              </a:ext>
            </a:extLst>
          </p:cNvPr>
          <p:cNvSpPr>
            <a:spLocks noGrp="1"/>
          </p:cNvSpPr>
          <p:nvPr>
            <p:ph idx="11"/>
          </p:nvPr>
        </p:nvSpPr>
        <p:spPr>
          <a:xfrm>
            <a:off x="900001" y="1044000"/>
            <a:ext cx="6753294" cy="3384000"/>
          </a:xfrm>
          <a:prstGeom prst="rect">
            <a:avLst/>
          </a:prstGeom>
        </p:spPr>
        <p:txBody>
          <a:bodyPr lIns="0" tIns="0" rIns="0" bIns="0"/>
          <a:lstStyle>
            <a:lvl1pPr marL="177800" indent="-177800">
              <a:lnSpc>
                <a:spcPts val="2200"/>
              </a:lnSpc>
              <a:spcBef>
                <a:spcPts val="200"/>
              </a:spcBef>
              <a:buFont typeface="Wingdings" panose="05000000000000000000" pitchFamily="2" charset="2"/>
              <a:buChar char="§"/>
              <a:defRPr lang="de-DE" sz="2000" b="0" dirty="0">
                <a:solidFill>
                  <a:schemeClr val="tx1"/>
                </a:solidFill>
                <a:latin typeface="Calibri" pitchFamily="34" charset="0"/>
                <a:ea typeface="+mn-ea"/>
                <a:cs typeface="Calibri" pitchFamily="34" charset="0"/>
              </a:defRPr>
            </a:lvl1pPr>
            <a:lvl2pPr marL="357188" indent="-174625">
              <a:spcBef>
                <a:spcPts val="0"/>
              </a:spcBef>
              <a:buFont typeface="Symbol" panose="05050102010706020507" pitchFamily="18" charset="2"/>
              <a:buChar char="-"/>
              <a:defRPr sz="2000" b="0">
                <a:latin typeface="Calibri" pitchFamily="34" charset="0"/>
                <a:cs typeface="Calibri" pitchFamily="34" charset="0"/>
              </a:defRPr>
            </a:lvl2pPr>
            <a:lvl3pPr marL="357188" indent="0">
              <a:buFont typeface="Calibri" pitchFamily="34" charset="0"/>
              <a:buNone/>
              <a:defRPr>
                <a:latin typeface="Calibri" pitchFamily="34" charset="0"/>
                <a:cs typeface="Calibri" pitchFamily="34" charset="0"/>
              </a:defRPr>
            </a:lvl3pPr>
            <a:lvl4pPr marL="715963" indent="-174625">
              <a:buFont typeface="Calibri" pitchFamily="34" charset="0"/>
              <a:buChar char="▫"/>
              <a:defRPr>
                <a:latin typeface="Calibri" pitchFamily="34" charset="0"/>
                <a:cs typeface="Calibri" pitchFamily="34" charset="0"/>
              </a:defRPr>
            </a:lvl4pPr>
            <a:lvl5pPr marL="898525" indent="-182563">
              <a:buFont typeface="Calibri" pitchFamily="34" charset="0"/>
              <a:buChar char="▫"/>
              <a:defRPr>
                <a:latin typeface="Calibri" pitchFamily="34" charset="0"/>
                <a:cs typeface="Calibri" pitchFamily="34" charset="0"/>
              </a:defRPr>
            </a:lvl5pPr>
          </a:lstStyle>
          <a:p>
            <a:pPr lvl="0"/>
            <a:r>
              <a:rPr lang="de-DE"/>
              <a:t>Mastertextformat bearbeiten</a:t>
            </a:r>
          </a:p>
          <a:p>
            <a:pPr lvl="1"/>
            <a:r>
              <a:rPr lang="de-DE"/>
              <a:t>Zweite Ebene</a:t>
            </a:r>
          </a:p>
          <a:p>
            <a:pPr lvl="1"/>
            <a:endParaRPr lang="de-CH"/>
          </a:p>
        </p:txBody>
      </p:sp>
      <p:pic>
        <p:nvPicPr>
          <p:cNvPr id="6" name="Grafik 5">
            <a:extLst>
              <a:ext uri="{FF2B5EF4-FFF2-40B4-BE49-F238E27FC236}">
                <a16:creationId xmlns:a16="http://schemas.microsoft.com/office/drawing/2014/main" id="{BC3CD9A9-35FD-294D-BA6B-4827AB5D3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77529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uAV Vorl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4DC3B-C5F5-4B52-971D-B98F00C32D04}"/>
              </a:ext>
            </a:extLst>
          </p:cNvPr>
          <p:cNvSpPr>
            <a:spLocks noGrp="1"/>
          </p:cNvSpPr>
          <p:nvPr>
            <p:ph type="title"/>
          </p:nvPr>
        </p:nvSpPr>
        <p:spPr>
          <a:xfrm>
            <a:off x="628650" y="274639"/>
            <a:ext cx="7886700" cy="424904"/>
          </a:xfrm>
          <a:prstGeom prst="rect">
            <a:avLst/>
          </a:prstGeom>
        </p:spPr>
        <p:txBody>
          <a:bodyPr/>
          <a:lstStyle/>
          <a:p>
            <a:r>
              <a:rPr lang="de-DE"/>
              <a:t>Mastertitelformat bearbeiten</a:t>
            </a:r>
            <a:endParaRPr lang="LID4096"/>
          </a:p>
        </p:txBody>
      </p:sp>
      <p:sp>
        <p:nvSpPr>
          <p:cNvPr id="7" name="Bildplatzhalter 6">
            <a:extLst>
              <a:ext uri="{FF2B5EF4-FFF2-40B4-BE49-F238E27FC236}">
                <a16:creationId xmlns:a16="http://schemas.microsoft.com/office/drawing/2014/main" id="{88C21F16-91BF-46B7-A21E-8E4A42022224}"/>
              </a:ext>
            </a:extLst>
          </p:cNvPr>
          <p:cNvSpPr>
            <a:spLocks noGrp="1"/>
          </p:cNvSpPr>
          <p:nvPr>
            <p:ph type="pic" sz="quarter" idx="11"/>
          </p:nvPr>
        </p:nvSpPr>
        <p:spPr>
          <a:xfrm>
            <a:off x="628650" y="1203325"/>
            <a:ext cx="2359025" cy="3455988"/>
          </a:xfrm>
          <a:prstGeom prst="rect">
            <a:avLst/>
          </a:prstGeom>
        </p:spPr>
        <p:txBody>
          <a:bodyPr/>
          <a:lstStyle/>
          <a:p>
            <a:endParaRPr lang="LID4096"/>
          </a:p>
        </p:txBody>
      </p:sp>
      <p:sp>
        <p:nvSpPr>
          <p:cNvPr id="9" name="Textplatzhalter 8">
            <a:extLst>
              <a:ext uri="{FF2B5EF4-FFF2-40B4-BE49-F238E27FC236}">
                <a16:creationId xmlns:a16="http://schemas.microsoft.com/office/drawing/2014/main" id="{2EAA3F01-F793-4EF7-B126-993849ACE15D}"/>
              </a:ext>
            </a:extLst>
          </p:cNvPr>
          <p:cNvSpPr>
            <a:spLocks noGrp="1"/>
          </p:cNvSpPr>
          <p:nvPr>
            <p:ph type="body" sz="quarter" idx="12"/>
          </p:nvPr>
        </p:nvSpPr>
        <p:spPr>
          <a:xfrm>
            <a:off x="3131840" y="1203325"/>
            <a:ext cx="5383510" cy="34559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11" name="Textplatzhalter 10">
            <a:extLst>
              <a:ext uri="{FF2B5EF4-FFF2-40B4-BE49-F238E27FC236}">
                <a16:creationId xmlns:a16="http://schemas.microsoft.com/office/drawing/2014/main" id="{C4F27E81-B53C-4873-AF20-91EC712D4756}"/>
              </a:ext>
            </a:extLst>
          </p:cNvPr>
          <p:cNvSpPr>
            <a:spLocks noGrp="1"/>
          </p:cNvSpPr>
          <p:nvPr>
            <p:ph type="body" sz="quarter" idx="13"/>
          </p:nvPr>
        </p:nvSpPr>
        <p:spPr>
          <a:xfrm>
            <a:off x="628650" y="700088"/>
            <a:ext cx="7886700" cy="215478"/>
          </a:xfrm>
          <a:prstGeom prst="rect">
            <a:avLst/>
          </a:prstGeo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Tree>
    <p:extLst>
      <p:ext uri="{BB962C8B-B14F-4D97-AF65-F5344CB8AC3E}">
        <p14:creationId xmlns:p14="http://schemas.microsoft.com/office/powerpoint/2010/main" val="122546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pperbild">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59618AC-36F1-3F45-97CB-00B89CBD5F87}"/>
              </a:ext>
            </a:extLst>
          </p:cNvPr>
          <p:cNvSpPr>
            <a:spLocks noGrp="1" noChangeAspect="1"/>
          </p:cNvSpPr>
          <p:nvPr>
            <p:ph type="pic" sz="quarter" idx="12"/>
          </p:nvPr>
        </p:nvSpPr>
        <p:spPr>
          <a:xfrm>
            <a:off x="0" y="0"/>
            <a:ext cx="9144000" cy="4392000"/>
          </a:xfrm>
          <a:prstGeom prst="rect">
            <a:avLst/>
          </a:prstGeom>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5" name="Grafik 4">
            <a:extLst>
              <a:ext uri="{FF2B5EF4-FFF2-40B4-BE49-F238E27FC236}">
                <a16:creationId xmlns:a16="http://schemas.microsoft.com/office/drawing/2014/main" id="{14FC25E8-EBED-3140-89C9-545125FA8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spTree>
    <p:extLst>
      <p:ext uri="{BB962C8B-B14F-4D97-AF65-F5344CB8AC3E}">
        <p14:creationId xmlns:p14="http://schemas.microsoft.com/office/powerpoint/2010/main" val="320832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üfoli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59618AC-36F1-3F45-97CB-00B89CBD5F87}"/>
              </a:ext>
            </a:extLst>
          </p:cNvPr>
          <p:cNvSpPr>
            <a:spLocks noGrp="1" noChangeAspect="1"/>
          </p:cNvSpPr>
          <p:nvPr>
            <p:ph type="pic" sz="quarter" idx="12"/>
          </p:nvPr>
        </p:nvSpPr>
        <p:spPr>
          <a:xfrm>
            <a:off x="0" y="0"/>
            <a:ext cx="9144000" cy="4392000"/>
          </a:xfrm>
          <a:prstGeom prst="rect">
            <a:avLst/>
          </a:prstGeom>
          <a:ln>
            <a:noFill/>
          </a:ln>
        </p:spPr>
        <p:style>
          <a:lnRef idx="2">
            <a:schemeClr val="dk1"/>
          </a:lnRef>
          <a:fillRef idx="1">
            <a:schemeClr val="lt1"/>
          </a:fillRef>
          <a:effectRef idx="0">
            <a:schemeClr val="dk1"/>
          </a:effectRef>
          <a:fontRef idx="minor">
            <a:schemeClr val="dk1"/>
          </a:fontRef>
        </p:style>
        <p:txBody>
          <a:bodyPr/>
          <a:lstStyle/>
          <a:p>
            <a:endParaRPr lang="de-DE"/>
          </a:p>
        </p:txBody>
      </p:sp>
      <p:pic>
        <p:nvPicPr>
          <p:cNvPr id="5" name="Grafik 4">
            <a:extLst>
              <a:ext uri="{FF2B5EF4-FFF2-40B4-BE49-F238E27FC236}">
                <a16:creationId xmlns:a16="http://schemas.microsoft.com/office/drawing/2014/main" id="{14FC25E8-EBED-3140-89C9-545125FA8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4740202"/>
            <a:ext cx="936104" cy="139594"/>
          </a:xfrm>
          <a:prstGeom prst="rect">
            <a:avLst/>
          </a:prstGeom>
        </p:spPr>
      </p:pic>
      <p:pic>
        <p:nvPicPr>
          <p:cNvPr id="8" name="Grafik 7">
            <a:extLst>
              <a:ext uri="{FF2B5EF4-FFF2-40B4-BE49-F238E27FC236}">
                <a16:creationId xmlns:a16="http://schemas.microsoft.com/office/drawing/2014/main" id="{9B1AF481-B5BC-4A24-90AB-EA5BB9E59E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0" y="194400"/>
            <a:ext cx="1778000" cy="800100"/>
          </a:xfrm>
          <a:prstGeom prst="rect">
            <a:avLst/>
          </a:prstGeom>
        </p:spPr>
      </p:pic>
    </p:spTree>
    <p:extLst>
      <p:ext uri="{BB962C8B-B14F-4D97-AF65-F5344CB8AC3E}">
        <p14:creationId xmlns:p14="http://schemas.microsoft.com/office/powerpoint/2010/main" val="346017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8CD1E1E-F1CD-4B7D-BB27-DA02FCA0D3D1}"/>
              </a:ext>
            </a:extLst>
          </p:cNvPr>
          <p:cNvSpPr txBox="1"/>
          <p:nvPr userDrawn="1"/>
        </p:nvSpPr>
        <p:spPr>
          <a:xfrm>
            <a:off x="900000" y="1909326"/>
            <a:ext cx="6753600" cy="446400"/>
          </a:xfrm>
          <a:prstGeom prst="rect">
            <a:avLst/>
          </a:prstGeom>
          <a:noFill/>
        </p:spPr>
        <p:txBody>
          <a:bodyPr wrap="square" lIns="0" tIns="0" rIns="0" bIns="0">
            <a:noAutofit/>
          </a:bodyPr>
          <a:lstStyle/>
          <a:p>
            <a:r>
              <a:rPr lang="de-CH" sz="2600" b="1">
                <a:latin typeface="Calibri" pitchFamily="34" charset="0"/>
              </a:rPr>
              <a:t>Grazie per la vostra attenzione.</a:t>
            </a:r>
          </a:p>
        </p:txBody>
      </p:sp>
      <p:pic>
        <p:nvPicPr>
          <p:cNvPr id="8" name="Grafik 7">
            <a:extLst>
              <a:ext uri="{FF2B5EF4-FFF2-40B4-BE49-F238E27FC236}">
                <a16:creationId xmlns:a16="http://schemas.microsoft.com/office/drawing/2014/main" id="{8969D43F-74DD-714B-8D2D-C494D70EE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4300066"/>
            <a:ext cx="1447800" cy="215900"/>
          </a:xfrm>
          <a:prstGeom prst="rect">
            <a:avLst/>
          </a:prstGeom>
        </p:spPr>
      </p:pic>
      <p:pic>
        <p:nvPicPr>
          <p:cNvPr id="5" name="Grafik 4">
            <a:extLst>
              <a:ext uri="{FF2B5EF4-FFF2-40B4-BE49-F238E27FC236}">
                <a16:creationId xmlns:a16="http://schemas.microsoft.com/office/drawing/2014/main" id="{06387624-805D-4C44-A3AD-4E0DEC683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00" y="576000"/>
            <a:ext cx="1778000" cy="800100"/>
          </a:xfrm>
          <a:prstGeom prst="rect">
            <a:avLst/>
          </a:prstGeom>
        </p:spPr>
      </p:pic>
    </p:spTree>
    <p:extLst>
      <p:ext uri="{BB962C8B-B14F-4D97-AF65-F5344CB8AC3E}">
        <p14:creationId xmlns:p14="http://schemas.microsoft.com/office/powerpoint/2010/main" val="35163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78DFE72-DE28-48CA-B73E-22D78D2F4DCC}"/>
              </a:ext>
            </a:extLst>
          </p:cNvPr>
          <p:cNvSpPr txBox="1">
            <a:spLocks/>
          </p:cNvSpPr>
          <p:nvPr userDrawn="1"/>
        </p:nvSpPr>
        <p:spPr>
          <a:xfrm>
            <a:off x="230400" y="4777198"/>
            <a:ext cx="4269600" cy="219600"/>
          </a:xfrm>
          <a:prstGeom prst="rect">
            <a:avLst/>
          </a:prstGeom>
          <a:noFill/>
        </p:spPr>
        <p:txBody>
          <a:bodyPr wrap="square" lIns="0" tIns="0" rIns="0" bIns="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800" kern="1200">
                <a:solidFill>
                  <a:schemeClr val="tx1"/>
                </a:solidFill>
                <a:latin typeface="+mn-lt"/>
                <a:ea typeface="+mn-ea"/>
                <a:cs typeface="+mn-cs"/>
              </a:rPr>
              <a:t>#</a:t>
            </a:r>
            <a:fld id="{3650ABE4-31AD-4CF6-8BFF-DFBADE1DC430}" type="slidenum">
              <a:rPr lang="de-DE" sz="800" kern="1200" smtClean="0">
                <a:solidFill>
                  <a:schemeClr val="tx1"/>
                </a:solidFill>
                <a:latin typeface="+mn-lt"/>
                <a:ea typeface="+mn-ea"/>
                <a:cs typeface="+mn-cs"/>
              </a:rPr>
              <a:pPr marL="0" marR="0" indent="0" algn="l" defTabSz="914400" rtl="0" eaLnBrk="1" fontAlgn="base" latinLnBrk="0" hangingPunct="1">
                <a:lnSpc>
                  <a:spcPct val="100000"/>
                </a:lnSpc>
                <a:spcBef>
                  <a:spcPct val="0"/>
                </a:spcBef>
                <a:spcAft>
                  <a:spcPct val="0"/>
                </a:spcAft>
                <a:buClrTx/>
                <a:buSzTx/>
                <a:buFontTx/>
                <a:buNone/>
                <a:tabLst/>
                <a:defRPr/>
              </a:pPr>
              <a:t>‹Nr.›</a:t>
            </a:fld>
            <a:r>
              <a:rPr lang="de-DE" sz="800" kern="1200">
                <a:solidFill>
                  <a:schemeClr val="tx1"/>
                </a:solidFill>
                <a:latin typeface="+mn-lt"/>
                <a:ea typeface="+mn-ea"/>
                <a:cs typeface="+mn-cs"/>
              </a:rPr>
              <a:t>, </a:t>
            </a:r>
            <a:r>
              <a:rPr lang="de-CH" sz="800">
                <a:latin typeface="+mn-lt"/>
              </a:rPr>
              <a:t>Zurigo, 16 novembre 2021, © suissetec</a:t>
            </a:r>
            <a:endParaRPr lang="de-DE" sz="800"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54" r:id="rId4"/>
    <p:sldLayoutId id="2147483651" r:id="rId5"/>
    <p:sldLayoutId id="2147483659" r:id="rId6"/>
    <p:sldLayoutId id="2147483656" r:id="rId7"/>
    <p:sldLayoutId id="2147483658" r:id="rId8"/>
    <p:sldLayoutId id="2147483655" r:id="rId9"/>
  </p:sldLayoutIdLst>
  <p:hf hdr="0"/>
  <p:txStyles>
    <p:titleStyle>
      <a:lvl1pPr algn="l" rtl="0" eaLnBrk="1" fontAlgn="base" hangingPunct="1">
        <a:spcBef>
          <a:spcPct val="0"/>
        </a:spcBef>
        <a:spcAft>
          <a:spcPct val="0"/>
        </a:spcAft>
        <a:defRPr sz="22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p:titleStyle>
    <p:bodyStyle>
      <a:lvl1pPr marL="0" indent="0" algn="l" rtl="0" eaLnBrk="1" fontAlgn="base" hangingPunct="1">
        <a:spcBef>
          <a:spcPct val="20000"/>
        </a:spcBef>
        <a:spcAft>
          <a:spcPct val="0"/>
        </a:spcAft>
        <a:buFont typeface="Calibri" pitchFamily="34" charset="0"/>
        <a:buNone/>
        <a:defRPr sz="1800" b="1">
          <a:solidFill>
            <a:schemeClr val="tx1"/>
          </a:solidFill>
          <a:latin typeface="Calibri" pitchFamily="34" charset="0"/>
          <a:ea typeface="+mn-ea"/>
          <a:cs typeface="Calibri" pitchFamily="34" charset="0"/>
        </a:defRPr>
      </a:lvl1pPr>
      <a:lvl2pPr marL="357188" indent="-174625" algn="l" rtl="0" eaLnBrk="1" fontAlgn="base" hangingPunct="1">
        <a:spcBef>
          <a:spcPct val="20000"/>
        </a:spcBef>
        <a:spcAft>
          <a:spcPct val="0"/>
        </a:spcAft>
        <a:buFont typeface="Calibri" pitchFamily="34" charset="0"/>
        <a:buChar char="▫"/>
        <a:defRPr b="1">
          <a:solidFill>
            <a:schemeClr val="tx1"/>
          </a:solidFill>
          <a:latin typeface="Calibri" pitchFamily="34" charset="0"/>
          <a:cs typeface="Calibri" pitchFamily="34" charset="0"/>
        </a:defRPr>
      </a:lvl2pPr>
      <a:lvl3pPr marL="541338" indent="-184150"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3pPr>
      <a:lvl4pPr marL="715963" indent="-174625"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4pPr>
      <a:lvl5pPr marL="898525" indent="-182563"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20.png"/><Relationship Id="rId5" Type="http://schemas.openxmlformats.org/officeDocument/2006/relationships/customXml" Target="../ink/ink2.xml"/><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4.svg"/></Relationships>
</file>

<file path=ppt/slides/_rels/slide44.xml.rels><?xml version="1.0" encoding="UTF-8" standalone="yes"?>
<Relationships xmlns="http://schemas.openxmlformats.org/package/2006/relationships"><Relationship Id="rId3" Type="http://schemas.openxmlformats.org/officeDocument/2006/relationships/hyperlink" Target="http://suissetec.ch/slps"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46.sv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6" descr="Ein Bild, das Person enthält.  Beschreibung automatisch generiert.">
            <a:extLst>
              <a:ext uri="{FF2B5EF4-FFF2-40B4-BE49-F238E27FC236}">
                <a16:creationId xmlns:a16="http://schemas.microsoft.com/office/drawing/2014/main" id="{1F5F16B6-3BF2-43D5-99CF-0464D9234EDF}"/>
              </a:ext>
            </a:extLst>
          </p:cNvPr>
          <p:cNvPicPr>
            <a:picLocks noGrp="1" noChangeAspect="1"/>
          </p:cNvPicPr>
          <p:nvPr>
            <p:ph type="pic" sz="quarter" idx="11"/>
          </p:nvPr>
        </p:nvPicPr>
        <p:blipFill rotWithShape="1">
          <a:blip r:embed="rId3"/>
          <a:srcRect t="48" b="48"/>
          <a:stretch/>
        </p:blipFill>
        <p:spPr>
          <a:xfrm>
            <a:off x="0" y="18288"/>
            <a:ext cx="9144000" cy="3291830"/>
          </a:xfrm>
        </p:spPr>
      </p:pic>
      <p:sp>
        <p:nvSpPr>
          <p:cNvPr id="2" name="Titel 1">
            <a:extLst>
              <a:ext uri="{FF2B5EF4-FFF2-40B4-BE49-F238E27FC236}">
                <a16:creationId xmlns:a16="http://schemas.microsoft.com/office/drawing/2014/main" id="{E705D98A-2144-B844-91A4-EADE276666E0}"/>
              </a:ext>
            </a:extLst>
          </p:cNvPr>
          <p:cNvSpPr>
            <a:spLocks noGrp="1"/>
          </p:cNvSpPr>
          <p:nvPr>
            <p:ph type="ctrTitle"/>
          </p:nvPr>
        </p:nvSpPr>
        <p:spPr>
          <a:xfrm>
            <a:off x="899592" y="3594944"/>
            <a:ext cx="6840760" cy="453461"/>
          </a:xfrm>
        </p:spPr>
        <p:txBody>
          <a:bodyPr wrap="none"/>
          <a:lstStyle/>
          <a:p>
            <a:r>
              <a:rPr lang="it-CH">
                <a:latin typeface="Calibri"/>
                <a:cs typeface="Calibri"/>
              </a:rPr>
              <a:t>Ordinanza sui lavori di costruzione (OLCostr) 2022</a:t>
            </a:r>
            <a:endParaRPr lang="it-CH"/>
          </a:p>
        </p:txBody>
      </p:sp>
      <p:sp>
        <p:nvSpPr>
          <p:cNvPr id="3" name="Untertitel 2">
            <a:extLst>
              <a:ext uri="{FF2B5EF4-FFF2-40B4-BE49-F238E27FC236}">
                <a16:creationId xmlns:a16="http://schemas.microsoft.com/office/drawing/2014/main" id="{37CD86F4-71C7-1F47-AC9A-5001BE3B4A97}"/>
              </a:ext>
            </a:extLst>
          </p:cNvPr>
          <p:cNvSpPr>
            <a:spLocks noGrp="1"/>
          </p:cNvSpPr>
          <p:nvPr>
            <p:ph type="subTitle" idx="1"/>
          </p:nvPr>
        </p:nvSpPr>
        <p:spPr>
          <a:xfrm>
            <a:off x="899592" y="4030198"/>
            <a:ext cx="5112568" cy="414046"/>
          </a:xfrm>
        </p:spPr>
        <p:txBody>
          <a:bodyPr wrap="none"/>
          <a:lstStyle/>
          <a:p>
            <a:r>
              <a:rPr lang="it-CH">
                <a:latin typeface="Calibri"/>
                <a:cs typeface="Calibri"/>
              </a:rPr>
              <a:t>L’essenziale in breve</a:t>
            </a:r>
            <a:endParaRPr lang="it-CH"/>
          </a:p>
        </p:txBody>
      </p:sp>
      <p:pic>
        <p:nvPicPr>
          <p:cNvPr id="7" name="Grafik 6">
            <a:extLst>
              <a:ext uri="{FF2B5EF4-FFF2-40B4-BE49-F238E27FC236}">
                <a16:creationId xmlns:a16="http://schemas.microsoft.com/office/drawing/2014/main" id="{206CE2C2-8576-4093-A8A7-734D3854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0" y="594288"/>
            <a:ext cx="1778000" cy="800100"/>
          </a:xfrm>
          <a:prstGeom prst="rect">
            <a:avLst/>
          </a:prstGeom>
        </p:spPr>
      </p:pic>
    </p:spTree>
    <p:extLst>
      <p:ext uri="{BB962C8B-B14F-4D97-AF65-F5344CB8AC3E}">
        <p14:creationId xmlns:p14="http://schemas.microsoft.com/office/powerpoint/2010/main" val="208145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solidFill>
            <a:srgbClr val="0A6A99">
              <a:alpha val="34000"/>
            </a:srgbClr>
          </a:solidFill>
          <a:ln w="15875">
            <a:solidFill>
              <a:srgbClr val="0A6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Disposizioni concernenti tutti i lavori di costruzione</a:t>
            </a:r>
            <a:endParaRPr lang="LID4096" sz="900" b="1" dirty="0">
              <a:solidFill>
                <a:schemeClr val="bg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8" name="Sechseck 17">
            <a:extLst>
              <a:ext uri="{FF2B5EF4-FFF2-40B4-BE49-F238E27FC236}">
                <a16:creationId xmlns:a16="http://schemas.microsoft.com/office/drawing/2014/main" id="{51B22D1A-67C5-48A9-9A0F-8E8AD2DDCB87}"/>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136466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Evitare per quanto possibile i lavori su scale portatili.</a:t>
            </a:r>
            <a:endParaRPr lang="de-DE" dirty="0"/>
          </a:p>
          <a:p>
            <a:endParaRPr lang="de-DE" dirty="0">
              <a:latin typeface="Calibri"/>
              <a:cs typeface="Calibri"/>
            </a:endParaRPr>
          </a:p>
          <a:p>
            <a:r>
              <a:rPr lang="de-DE">
                <a:latin typeface="Calibri"/>
                <a:cs typeface="Calibri"/>
              </a:rPr>
              <a:t>Verificare le varianti:</a:t>
            </a:r>
          </a:p>
          <a:p>
            <a:pPr marL="285750" indent="-285750">
              <a:buFont typeface="Arial"/>
              <a:buChar char="•"/>
            </a:pPr>
            <a:r>
              <a:rPr lang="de-DE">
                <a:latin typeface="Calibri"/>
                <a:cs typeface="Calibri"/>
              </a:rPr>
              <a:t>Ponteggio mobile su ruote</a:t>
            </a:r>
          </a:p>
          <a:p>
            <a:pPr marL="285750" indent="-285750">
              <a:buFont typeface="Arial"/>
              <a:buChar char="•"/>
            </a:pPr>
            <a:r>
              <a:rPr lang="de-DE">
                <a:latin typeface="Calibri"/>
                <a:cs typeface="Calibri"/>
              </a:rPr>
              <a:t>Piattaforme di lavoro elevabili</a:t>
            </a:r>
            <a:endParaRPr lang="de-DE" dirty="0">
              <a:solidFill>
                <a:srgbClr val="FF0000"/>
              </a:solidFill>
              <a:latin typeface="Calibri"/>
              <a:cs typeface="Calibri"/>
            </a:endParaRPr>
          </a:p>
          <a:p>
            <a:pPr marL="285750" indent="-285750">
              <a:buFont typeface="Arial"/>
              <a:buChar char="•"/>
            </a:pPr>
            <a:r>
              <a:rPr lang="de-DE">
                <a:latin typeface="Calibri"/>
                <a:cs typeface="Calibri"/>
              </a:rPr>
              <a:t>Scale a castello</a:t>
            </a:r>
            <a:endParaRPr lang="de-DE" dirty="0">
              <a:latin typeface="Calibri"/>
              <a:cs typeface="Calibri"/>
            </a:endParaRPr>
          </a:p>
          <a:p>
            <a:endParaRPr lang="de-DE" dirty="0">
              <a:latin typeface="Calibri"/>
              <a:cs typeface="Calibri"/>
            </a:endParaRPr>
          </a:p>
          <a:p>
            <a:r>
              <a:rPr lang="de-DE">
                <a:latin typeface="Calibri"/>
                <a:cs typeface="Calibri"/>
              </a:rPr>
              <a:t>Su scale portatili a partire da 2 m sono consentiti solo lavori di breve durata (pochi minuti).</a:t>
            </a:r>
            <a:endParaRPr lang="de-DE" strike="sngStrike" dirty="0">
              <a:latin typeface="Calibri"/>
              <a:cs typeface="Calibri"/>
            </a:endParaRPr>
          </a:p>
          <a:p>
            <a:r>
              <a:rPr lang="de-DE">
                <a:latin typeface="Calibri"/>
                <a:cs typeface="Calibri"/>
              </a:rPr>
              <a:t>Adottare misure contro le cadute</a:t>
            </a:r>
          </a:p>
        </p:txBody>
      </p:sp>
      <p:pic>
        <p:nvPicPr>
          <p:cNvPr id="5" name="Grafik 5" descr="Ein Bild, das Sport enthält.  Beschreibung automatisch generiert.">
            <a:extLst>
              <a:ext uri="{FF2B5EF4-FFF2-40B4-BE49-F238E27FC236}">
                <a16:creationId xmlns:a16="http://schemas.microsoft.com/office/drawing/2014/main" id="{BC5C923F-2155-4C55-AA8F-27D074AAE082}"/>
              </a:ext>
            </a:extLst>
          </p:cNvPr>
          <p:cNvPicPr>
            <a:picLocks noChangeAspect="1"/>
          </p:cNvPicPr>
          <p:nvPr/>
        </p:nvPicPr>
        <p:blipFill>
          <a:blip r:embed="rId3"/>
          <a:stretch>
            <a:fillRect/>
          </a:stretch>
        </p:blipFill>
        <p:spPr>
          <a:xfrm>
            <a:off x="616662" y="1320902"/>
            <a:ext cx="1015806" cy="1561486"/>
          </a:xfrm>
          <a:prstGeom prst="rect">
            <a:avLst/>
          </a:prstGeom>
        </p:spPr>
      </p:pic>
      <p:pic>
        <p:nvPicPr>
          <p:cNvPr id="8" name="Grafik 8">
            <a:extLst>
              <a:ext uri="{FF2B5EF4-FFF2-40B4-BE49-F238E27FC236}">
                <a16:creationId xmlns:a16="http://schemas.microsoft.com/office/drawing/2014/main" id="{ABFBC8F1-C00B-478A-BF39-DED574805921}"/>
              </a:ext>
            </a:extLst>
          </p:cNvPr>
          <p:cNvPicPr>
            <a:picLocks noChangeAspect="1"/>
          </p:cNvPicPr>
          <p:nvPr/>
        </p:nvPicPr>
        <p:blipFill>
          <a:blip r:embed="rId4"/>
          <a:stretch>
            <a:fillRect/>
          </a:stretch>
        </p:blipFill>
        <p:spPr>
          <a:xfrm>
            <a:off x="655689" y="3098237"/>
            <a:ext cx="937752" cy="1283724"/>
          </a:xfrm>
          <a:prstGeom prst="rect">
            <a:avLst/>
          </a:prstGeom>
        </p:spPr>
      </p:pic>
      <p:pic>
        <p:nvPicPr>
          <p:cNvPr id="3" name="Grafik 3" descr="Ein Bild, das Möbel, Handkarren, Arbeitstisch enthält.  Beschreibung automatisch generiert.">
            <a:extLst>
              <a:ext uri="{FF2B5EF4-FFF2-40B4-BE49-F238E27FC236}">
                <a16:creationId xmlns:a16="http://schemas.microsoft.com/office/drawing/2014/main" id="{B190C4D8-A755-42D4-9787-95B2B7A775D9}"/>
              </a:ext>
            </a:extLst>
          </p:cNvPr>
          <p:cNvPicPr>
            <a:picLocks noChangeAspect="1"/>
          </p:cNvPicPr>
          <p:nvPr/>
        </p:nvPicPr>
        <p:blipFill>
          <a:blip r:embed="rId5"/>
          <a:stretch>
            <a:fillRect/>
          </a:stretch>
        </p:blipFill>
        <p:spPr>
          <a:xfrm>
            <a:off x="1923743" y="1320259"/>
            <a:ext cx="1185402" cy="1664168"/>
          </a:xfrm>
          <a:prstGeom prst="rect">
            <a:avLst/>
          </a:prstGeom>
        </p:spPr>
      </p:pic>
      <p:sp>
        <p:nvSpPr>
          <p:cNvPr id="9" name="Titel 1">
            <a:extLst>
              <a:ext uri="{FF2B5EF4-FFF2-40B4-BE49-F238E27FC236}">
                <a16:creationId xmlns:a16="http://schemas.microsoft.com/office/drawing/2014/main" id="{C1E957E6-A07E-4344-B8B5-8D6718D6EA7B}"/>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I lavori su scale portatili sono limitati</a:t>
            </a:r>
            <a:endParaRPr lang="de-DE" kern="0"/>
          </a:p>
        </p:txBody>
      </p:sp>
      <p:sp>
        <p:nvSpPr>
          <p:cNvPr id="10" name="Textfeld 9">
            <a:extLst>
              <a:ext uri="{FF2B5EF4-FFF2-40B4-BE49-F238E27FC236}">
                <a16:creationId xmlns:a16="http://schemas.microsoft.com/office/drawing/2014/main" id="{946449D3-79AA-42A0-959B-8ECF17453799}"/>
              </a:ext>
            </a:extLst>
          </p:cNvPr>
          <p:cNvSpPr txBox="1"/>
          <p:nvPr/>
        </p:nvSpPr>
        <p:spPr>
          <a:xfrm>
            <a:off x="827583" y="729428"/>
            <a:ext cx="6825753"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21</a:t>
            </a:r>
            <a:r>
              <a:rPr dirty="0"/>
              <a:t> </a:t>
            </a:r>
            <a:endParaRPr lang="LID4096" sz="1400" dirty="0">
              <a:latin typeface="Calibri"/>
              <a:cs typeface="Calibri"/>
            </a:endParaRPr>
          </a:p>
        </p:txBody>
      </p:sp>
      <p:sp>
        <p:nvSpPr>
          <p:cNvPr id="2" name="Textfeld 1">
            <a:extLst>
              <a:ext uri="{FF2B5EF4-FFF2-40B4-BE49-F238E27FC236}">
                <a16:creationId xmlns:a16="http://schemas.microsoft.com/office/drawing/2014/main" id="{7D7E4097-3E57-4F32-99BF-24199B3419D2}"/>
              </a:ext>
            </a:extLst>
          </p:cNvPr>
          <p:cNvSpPr txBox="1"/>
          <p:nvPr/>
        </p:nvSpPr>
        <p:spPr>
          <a:xfrm>
            <a:off x="656126" y="4376371"/>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Gaerner AG</a:t>
            </a:r>
            <a:r>
              <a:t> </a:t>
            </a:r>
            <a:endParaRPr lang="de-DE" sz="600" b="1" err="1">
              <a:latin typeface="Calibri" pitchFamily="34" charset="0"/>
            </a:endParaRPr>
          </a:p>
        </p:txBody>
      </p:sp>
      <p:pic>
        <p:nvPicPr>
          <p:cNvPr id="11" name="Grafik 10">
            <a:extLst>
              <a:ext uri="{FF2B5EF4-FFF2-40B4-BE49-F238E27FC236}">
                <a16:creationId xmlns:a16="http://schemas.microsoft.com/office/drawing/2014/main" id="{A6D7DD28-20CE-46B4-8E2C-E8D65A79CE82}"/>
              </a:ext>
            </a:extLst>
          </p:cNvPr>
          <p:cNvPicPr>
            <a:picLocks noChangeAspect="1"/>
          </p:cNvPicPr>
          <p:nvPr/>
        </p:nvPicPr>
        <p:blipFill>
          <a:blip r:embed="rId6"/>
          <a:stretch>
            <a:fillRect/>
          </a:stretch>
        </p:blipFill>
        <p:spPr>
          <a:xfrm>
            <a:off x="1854840" y="3098236"/>
            <a:ext cx="835446" cy="1396431"/>
          </a:xfrm>
          <a:prstGeom prst="rect">
            <a:avLst/>
          </a:prstGeom>
        </p:spPr>
      </p:pic>
    </p:spTree>
    <p:extLst>
      <p:ext uri="{BB962C8B-B14F-4D97-AF65-F5344CB8AC3E}">
        <p14:creationId xmlns:p14="http://schemas.microsoft.com/office/powerpoint/2010/main" val="388113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 resistenza a rottura viene definita ormai solo con due possibili diciture:</a:t>
            </a:r>
            <a:endParaRPr lang="de-DE" dirty="0">
              <a:cs typeface="Arial" pitchFamily="34" charset="0"/>
            </a:endParaRPr>
          </a:p>
          <a:p>
            <a:endParaRPr lang="de-DE" dirty="0">
              <a:latin typeface="Calibri"/>
              <a:cs typeface="Calibri"/>
            </a:endParaRPr>
          </a:p>
          <a:p>
            <a:pPr marL="285750" indent="-285750">
              <a:buFont typeface="Arial"/>
              <a:buChar char="•"/>
            </a:pPr>
            <a:r>
              <a:rPr lang="de-DE">
                <a:latin typeface="Calibri"/>
                <a:cs typeface="Calibri"/>
              </a:rPr>
              <a:t>resistente alla rottura</a:t>
            </a:r>
          </a:p>
          <a:p>
            <a:pPr marL="285750" indent="-285750">
              <a:buFont typeface="Arial"/>
              <a:buChar char="•"/>
            </a:pPr>
            <a:r>
              <a:rPr lang="de-DE">
                <a:latin typeface="Calibri"/>
                <a:cs typeface="Calibri"/>
              </a:rPr>
              <a:t>non resistente alla rottura</a:t>
            </a:r>
          </a:p>
          <a:p>
            <a:pPr marL="285750" indent="-285750">
              <a:buFont typeface="Arial"/>
              <a:buChar char="•"/>
            </a:pPr>
            <a:endParaRPr lang="de-DE" dirty="0">
              <a:latin typeface="Calibri"/>
              <a:cs typeface="Calibri"/>
            </a:endParaRPr>
          </a:p>
          <a:p>
            <a:r>
              <a:rPr lang="de-DE">
                <a:latin typeface="Calibri"/>
                <a:cs typeface="Calibri"/>
              </a:rPr>
              <a:t>La dicitura «con resistenza limitata alla rottura» viene eliminata</a:t>
            </a:r>
          </a:p>
        </p:txBody>
      </p:sp>
      <p:sp>
        <p:nvSpPr>
          <p:cNvPr id="8" name="Titel 1">
            <a:extLst>
              <a:ext uri="{FF2B5EF4-FFF2-40B4-BE49-F238E27FC236}">
                <a16:creationId xmlns:a16="http://schemas.microsoft.com/office/drawing/2014/main" id="{DEF17A75-0DA6-4429-8FF4-0A6724990106}"/>
              </a:ext>
            </a:extLst>
          </p:cNvPr>
          <p:cNvSpPr txBox="1">
            <a:spLocks/>
          </p:cNvSpPr>
          <p:nvPr/>
        </p:nvSpPr>
        <p:spPr>
          <a:xfrm>
            <a:off x="900043" y="329826"/>
            <a:ext cx="7611178"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dirty="0">
                <a:latin typeface="Calibri"/>
                <a:cs typeface="Calibri"/>
              </a:rPr>
              <a:t>«</a:t>
            </a:r>
            <a:r>
              <a:rPr lang="de-DE" kern="0" dirty="0" err="1">
                <a:latin typeface="Calibri"/>
                <a:cs typeface="Calibri"/>
              </a:rPr>
              <a:t>Con</a:t>
            </a:r>
            <a:r>
              <a:rPr lang="de-DE" kern="0" dirty="0">
                <a:latin typeface="Calibri"/>
                <a:cs typeface="Calibri"/>
              </a:rPr>
              <a:t> </a:t>
            </a:r>
            <a:r>
              <a:rPr lang="de-DE" kern="0" dirty="0" err="1">
                <a:latin typeface="Calibri"/>
                <a:cs typeface="Calibri"/>
              </a:rPr>
              <a:t>resistenza</a:t>
            </a:r>
            <a:r>
              <a:rPr lang="de-DE" kern="0" dirty="0">
                <a:latin typeface="Calibri"/>
                <a:cs typeface="Calibri"/>
              </a:rPr>
              <a:t> </a:t>
            </a:r>
            <a:r>
              <a:rPr lang="de-DE" kern="0" dirty="0" err="1">
                <a:latin typeface="Calibri"/>
                <a:cs typeface="Calibri"/>
              </a:rPr>
              <a:t>limitata</a:t>
            </a:r>
            <a:r>
              <a:rPr lang="de-DE" kern="0" dirty="0">
                <a:latin typeface="Calibri"/>
                <a:cs typeface="Calibri"/>
              </a:rPr>
              <a:t> alla </a:t>
            </a:r>
            <a:r>
              <a:rPr lang="de-DE" kern="0" dirty="0" err="1">
                <a:latin typeface="Calibri"/>
                <a:cs typeface="Calibri"/>
              </a:rPr>
              <a:t>rottura</a:t>
            </a:r>
            <a:r>
              <a:rPr lang="de-DE" kern="0" dirty="0">
                <a:latin typeface="Calibri"/>
                <a:cs typeface="Calibri"/>
              </a:rPr>
              <a:t>» </a:t>
            </a:r>
            <a:r>
              <a:rPr lang="de-DE" kern="0" dirty="0" err="1">
                <a:latin typeface="Calibri"/>
                <a:cs typeface="Calibri"/>
              </a:rPr>
              <a:t>viene</a:t>
            </a:r>
            <a:r>
              <a:rPr lang="de-DE" kern="0" dirty="0">
                <a:latin typeface="Calibri"/>
                <a:cs typeface="Calibri"/>
              </a:rPr>
              <a:t> </a:t>
            </a:r>
            <a:r>
              <a:rPr lang="de-DE" kern="0" dirty="0" err="1">
                <a:latin typeface="Calibri"/>
                <a:cs typeface="Calibri"/>
              </a:rPr>
              <a:t>eliminata</a:t>
            </a:r>
            <a:endParaRPr lang="de-DE" kern="0" dirty="0"/>
          </a:p>
        </p:txBody>
      </p:sp>
      <p:sp>
        <p:nvSpPr>
          <p:cNvPr id="9" name="Textfeld 8">
            <a:extLst>
              <a:ext uri="{FF2B5EF4-FFF2-40B4-BE49-F238E27FC236}">
                <a16:creationId xmlns:a16="http://schemas.microsoft.com/office/drawing/2014/main" id="{BB1726B1-AD98-4492-BE99-AA640440A6A5}"/>
              </a:ext>
            </a:extLst>
          </p:cNvPr>
          <p:cNvSpPr txBox="1"/>
          <p:nvPr/>
        </p:nvSpPr>
        <p:spPr>
          <a:xfrm>
            <a:off x="827584" y="729428"/>
            <a:ext cx="7349864"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articoli</a:t>
            </a:r>
            <a:r>
              <a:rPr lang="de-CH" sz="1400" dirty="0">
                <a:latin typeface="Calibri"/>
                <a:cs typeface="Calibri"/>
              </a:rPr>
              <a:t> 12, 44, 45</a:t>
            </a:r>
            <a:r>
              <a:rPr dirty="0"/>
              <a:t>  </a:t>
            </a:r>
            <a:endParaRPr lang="de-DE" sz="1400" dirty="0">
              <a:latin typeface="Calibri"/>
              <a:cs typeface="Calibri"/>
            </a:endParaRPr>
          </a:p>
        </p:txBody>
      </p:sp>
      <p:pic>
        <p:nvPicPr>
          <p:cNvPr id="3" name="Grafik 4" descr="Ein Bild, das drinnen enthält.  Beschreibung automatisch generiert.">
            <a:extLst>
              <a:ext uri="{FF2B5EF4-FFF2-40B4-BE49-F238E27FC236}">
                <a16:creationId xmlns:a16="http://schemas.microsoft.com/office/drawing/2014/main" id="{CFFC116B-EB91-4BB2-A070-2EEC4E5E7C50}"/>
              </a:ext>
            </a:extLst>
          </p:cNvPr>
          <p:cNvPicPr>
            <a:picLocks noChangeAspect="1"/>
          </p:cNvPicPr>
          <p:nvPr/>
        </p:nvPicPr>
        <p:blipFill>
          <a:blip r:embed="rId3"/>
          <a:stretch>
            <a:fillRect/>
          </a:stretch>
        </p:blipFill>
        <p:spPr>
          <a:xfrm>
            <a:off x="898671" y="1446859"/>
            <a:ext cx="2339480" cy="3046737"/>
          </a:xfrm>
          <a:prstGeom prst="rect">
            <a:avLst/>
          </a:prstGeom>
        </p:spPr>
      </p:pic>
      <p:sp>
        <p:nvSpPr>
          <p:cNvPr id="2" name="Textfeld 1">
            <a:extLst>
              <a:ext uri="{FF2B5EF4-FFF2-40B4-BE49-F238E27FC236}">
                <a16:creationId xmlns:a16="http://schemas.microsoft.com/office/drawing/2014/main" id="{67537E27-19CD-469E-B93F-7CF15D22CEFC}"/>
              </a:ext>
            </a:extLst>
          </p:cNvPr>
          <p:cNvSpPr txBox="1"/>
          <p:nvPr/>
        </p:nvSpPr>
        <p:spPr>
          <a:xfrm>
            <a:off x="826477"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err="1">
              <a:latin typeface="Calibri" pitchFamily="34" charset="0"/>
            </a:endParaRPr>
          </a:p>
        </p:txBody>
      </p:sp>
    </p:spTree>
    <p:extLst>
      <p:ext uri="{BB962C8B-B14F-4D97-AF65-F5344CB8AC3E}">
        <p14:creationId xmlns:p14="http://schemas.microsoft.com/office/powerpoint/2010/main" val="228136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Protezione</a:t>
            </a:r>
            <a:r>
              <a:rPr lang="de-DE" dirty="0">
                <a:latin typeface="Calibri"/>
                <a:cs typeface="Calibri"/>
              </a:rPr>
              <a:t> laterale </a:t>
            </a:r>
            <a:r>
              <a:rPr lang="de-DE" dirty="0" err="1">
                <a:latin typeface="Calibri"/>
                <a:cs typeface="Calibri"/>
              </a:rPr>
              <a:t>ora</a:t>
            </a:r>
            <a:r>
              <a:rPr lang="de-DE" dirty="0">
                <a:latin typeface="Calibri"/>
                <a:cs typeface="Calibri"/>
              </a:rPr>
              <a:t> a min. 100 cm </a:t>
            </a:r>
            <a:r>
              <a:rPr lang="de-DE" dirty="0" err="1">
                <a:latin typeface="Calibri"/>
                <a:cs typeface="Calibri"/>
              </a:rPr>
              <a:t>dalla</a:t>
            </a:r>
            <a:r>
              <a:rPr lang="de-DE" dirty="0">
                <a:latin typeface="Calibri"/>
                <a:cs typeface="Calibri"/>
              </a:rPr>
              <a:t> </a:t>
            </a:r>
            <a:r>
              <a:rPr lang="de-DE" dirty="0" err="1">
                <a:latin typeface="Calibri"/>
                <a:cs typeface="Calibri"/>
              </a:rPr>
              <a:t>superficie</a:t>
            </a:r>
            <a:r>
              <a:rPr lang="de-DE" dirty="0">
                <a:latin typeface="Calibri"/>
                <a:cs typeface="Calibri"/>
              </a:rPr>
              <a:t> </a:t>
            </a:r>
            <a:r>
              <a:rPr lang="de-DE" dirty="0" err="1">
                <a:latin typeface="Calibri"/>
                <a:cs typeface="Calibri"/>
              </a:rPr>
              <a:t>praticabile</a:t>
            </a:r>
            <a:endParaRPr lang="de-DE" dirty="0">
              <a:latin typeface="Calibri"/>
              <a:cs typeface="Calibri"/>
            </a:endParaRPr>
          </a:p>
          <a:p>
            <a:r>
              <a:rPr lang="de-DE" dirty="0">
                <a:latin typeface="Calibri"/>
                <a:cs typeface="Calibri"/>
              </a:rPr>
              <a:t>(</a:t>
            </a:r>
            <a:r>
              <a:rPr lang="de-DE" dirty="0" err="1">
                <a:latin typeface="Calibri"/>
                <a:cs typeface="Calibri"/>
              </a:rPr>
              <a:t>Finora</a:t>
            </a:r>
            <a:r>
              <a:rPr lang="de-DE" dirty="0">
                <a:latin typeface="Calibri"/>
                <a:cs typeface="Calibri"/>
              </a:rPr>
              <a:t> 95cm – 105 cm)</a:t>
            </a:r>
          </a:p>
          <a:p>
            <a:endParaRPr lang="de-DE" dirty="0">
              <a:latin typeface="Calibri"/>
              <a:cs typeface="Calibri"/>
            </a:endParaRPr>
          </a:p>
          <a:p>
            <a:r>
              <a:rPr lang="de-DE" b="1" dirty="0" err="1">
                <a:latin typeface="Calibri"/>
                <a:cs typeface="Calibri"/>
              </a:rPr>
              <a:t>Disposizione</a:t>
            </a:r>
            <a:r>
              <a:rPr lang="de-DE" b="1" dirty="0">
                <a:latin typeface="Calibri"/>
                <a:cs typeface="Calibri"/>
              </a:rPr>
              <a:t> </a:t>
            </a:r>
            <a:r>
              <a:rPr lang="de-DE" b="1" dirty="0" err="1">
                <a:latin typeface="Calibri"/>
                <a:cs typeface="Calibri"/>
              </a:rPr>
              <a:t>transitoria</a:t>
            </a:r>
            <a:r>
              <a:rPr lang="de-DE" dirty="0">
                <a:latin typeface="Calibri"/>
                <a:cs typeface="Calibri"/>
              </a:rPr>
              <a:t>: </a:t>
            </a:r>
            <a:br>
              <a:rPr lang="de-DE" dirty="0">
                <a:latin typeface="Calibri"/>
                <a:cs typeface="Calibri"/>
              </a:rPr>
            </a:br>
            <a:r>
              <a:rPr lang="de-DE" dirty="0" err="1">
                <a:latin typeface="Calibri"/>
                <a:cs typeface="Calibri"/>
              </a:rPr>
              <a:t>resta</a:t>
            </a:r>
            <a:r>
              <a:rPr lang="de-DE" dirty="0">
                <a:latin typeface="Calibri"/>
                <a:cs typeface="Calibri"/>
              </a:rPr>
              <a:t> </a:t>
            </a:r>
            <a:r>
              <a:rPr lang="de-DE" dirty="0" err="1">
                <a:latin typeface="Calibri"/>
                <a:cs typeface="Calibri"/>
              </a:rPr>
              <a:t>consentito</a:t>
            </a:r>
            <a:r>
              <a:rPr lang="de-DE" dirty="0">
                <a:latin typeface="Calibri"/>
                <a:cs typeface="Calibri"/>
              </a:rPr>
              <a:t> </a:t>
            </a:r>
            <a:r>
              <a:rPr lang="de-DE" dirty="0" err="1">
                <a:latin typeface="Calibri"/>
                <a:cs typeface="Calibri"/>
              </a:rPr>
              <a:t>l’utilizzo</a:t>
            </a:r>
            <a:r>
              <a:rPr lang="de-DE" dirty="0">
                <a:latin typeface="Calibri"/>
                <a:cs typeface="Calibri"/>
              </a:rPr>
              <a:t> delle </a:t>
            </a:r>
            <a:r>
              <a:rPr lang="de-DE" dirty="0" err="1">
                <a:latin typeface="Calibri"/>
                <a:cs typeface="Calibri"/>
              </a:rPr>
              <a:t>pareti</a:t>
            </a:r>
            <a:r>
              <a:rPr lang="de-DE" dirty="0">
                <a:latin typeface="Calibri"/>
                <a:cs typeface="Calibri"/>
              </a:rPr>
              <a:t> di </a:t>
            </a:r>
            <a:r>
              <a:rPr lang="de-DE" dirty="0" err="1">
                <a:latin typeface="Calibri"/>
                <a:cs typeface="Calibri"/>
              </a:rPr>
              <a:t>protezione</a:t>
            </a:r>
            <a:r>
              <a:rPr lang="de-DE" dirty="0">
                <a:latin typeface="Calibri"/>
                <a:cs typeface="Calibri"/>
              </a:rPr>
              <a:t> laterale </a:t>
            </a:r>
            <a:r>
              <a:rPr lang="de-DE" dirty="0" err="1">
                <a:latin typeface="Calibri"/>
                <a:cs typeface="Calibri"/>
              </a:rPr>
              <a:t>già</a:t>
            </a:r>
            <a:r>
              <a:rPr lang="de-DE" dirty="0">
                <a:latin typeface="Calibri"/>
                <a:cs typeface="Calibri"/>
              </a:rPr>
              <a:t> in </a:t>
            </a:r>
            <a:r>
              <a:rPr lang="de-DE" dirty="0" err="1">
                <a:latin typeface="Calibri"/>
                <a:cs typeface="Calibri"/>
              </a:rPr>
              <a:t>uso</a:t>
            </a:r>
            <a:r>
              <a:rPr lang="de-DE" dirty="0">
                <a:latin typeface="Calibri"/>
                <a:cs typeface="Calibri"/>
              </a:rPr>
              <a:t> </a:t>
            </a:r>
            <a:r>
              <a:rPr lang="de-DE" dirty="0" err="1">
                <a:latin typeface="Calibri"/>
                <a:cs typeface="Calibri"/>
              </a:rPr>
              <a:t>con</a:t>
            </a:r>
            <a:r>
              <a:rPr lang="de-DE" dirty="0">
                <a:latin typeface="Calibri"/>
                <a:cs typeface="Calibri"/>
              </a:rPr>
              <a:t> </a:t>
            </a:r>
            <a:r>
              <a:rPr lang="de-DE" dirty="0" err="1">
                <a:latin typeface="Calibri"/>
                <a:cs typeface="Calibri"/>
              </a:rPr>
              <a:t>un’altezza</a:t>
            </a:r>
            <a:r>
              <a:rPr lang="de-DE" dirty="0">
                <a:latin typeface="Calibri"/>
                <a:cs typeface="Calibri"/>
              </a:rPr>
              <a:t> di </a:t>
            </a:r>
            <a:r>
              <a:rPr lang="de-DE" dirty="0" err="1">
                <a:latin typeface="Calibri"/>
                <a:cs typeface="Calibri"/>
              </a:rPr>
              <a:t>almeno</a:t>
            </a:r>
            <a:r>
              <a:rPr lang="de-DE" dirty="0">
                <a:latin typeface="Calibri"/>
                <a:cs typeface="Calibri"/>
              </a:rPr>
              <a:t> 95 cm.</a:t>
            </a:r>
          </a:p>
        </p:txBody>
      </p:sp>
      <p:pic>
        <p:nvPicPr>
          <p:cNvPr id="3" name="Grafik 4" descr="Ein Bild, das Himmel, Skifahren, Schnee enthält.  Beschreibung automatisch generiert.">
            <a:extLst>
              <a:ext uri="{FF2B5EF4-FFF2-40B4-BE49-F238E27FC236}">
                <a16:creationId xmlns:a16="http://schemas.microsoft.com/office/drawing/2014/main" id="{E35C4A46-4DDC-4CBC-9A69-443D714D46C1}"/>
              </a:ext>
            </a:extLst>
          </p:cNvPr>
          <p:cNvPicPr>
            <a:picLocks noChangeAspect="1"/>
          </p:cNvPicPr>
          <p:nvPr/>
        </p:nvPicPr>
        <p:blipFill>
          <a:blip r:embed="rId3"/>
          <a:stretch>
            <a:fillRect/>
          </a:stretch>
        </p:blipFill>
        <p:spPr>
          <a:xfrm>
            <a:off x="482048" y="1216532"/>
            <a:ext cx="2743200" cy="2302933"/>
          </a:xfrm>
          <a:prstGeom prst="rect">
            <a:avLst/>
          </a:prstGeom>
        </p:spPr>
      </p:pic>
      <p:sp>
        <p:nvSpPr>
          <p:cNvPr id="8" name="Titel 1">
            <a:extLst>
              <a:ext uri="{FF2B5EF4-FFF2-40B4-BE49-F238E27FC236}">
                <a16:creationId xmlns:a16="http://schemas.microsoft.com/office/drawing/2014/main" id="{3AF4F788-1847-4083-A7BA-88560B19ABAE}"/>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Corrimano della protezione laterale a min. 1 m</a:t>
            </a:r>
            <a:endParaRPr lang="de-DE" kern="0"/>
          </a:p>
        </p:txBody>
      </p:sp>
      <p:sp>
        <p:nvSpPr>
          <p:cNvPr id="9" name="Textfeld 8">
            <a:extLst>
              <a:ext uri="{FF2B5EF4-FFF2-40B4-BE49-F238E27FC236}">
                <a16:creationId xmlns:a16="http://schemas.microsoft.com/office/drawing/2014/main" id="{382F10BE-2D1F-438F-B73A-F0D82D44B4ED}"/>
              </a:ext>
            </a:extLst>
          </p:cNvPr>
          <p:cNvSpPr txBox="1"/>
          <p:nvPr/>
        </p:nvSpPr>
        <p:spPr>
          <a:xfrm>
            <a:off x="827584" y="729428"/>
            <a:ext cx="7196884"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22</a:t>
            </a:r>
            <a:r>
              <a:rPr dirty="0"/>
              <a:t>  </a:t>
            </a:r>
            <a:endParaRPr lang="de-DE" sz="1400" dirty="0">
              <a:latin typeface="Calibri"/>
              <a:cs typeface="Calibri"/>
            </a:endParaRPr>
          </a:p>
        </p:txBody>
      </p:sp>
      <p:sp>
        <p:nvSpPr>
          <p:cNvPr id="2" name="Textfeld 1">
            <a:extLst>
              <a:ext uri="{FF2B5EF4-FFF2-40B4-BE49-F238E27FC236}">
                <a16:creationId xmlns:a16="http://schemas.microsoft.com/office/drawing/2014/main" id="{28143A84-40C4-4518-9AAC-F9ABC4164A03}"/>
              </a:ext>
            </a:extLst>
          </p:cNvPr>
          <p:cNvSpPr txBox="1"/>
          <p:nvPr/>
        </p:nvSpPr>
        <p:spPr>
          <a:xfrm>
            <a:off x="480280" y="376090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ProSafety GmbH</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24779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In presenza di dislivelli superiori a 50 cm (non più 100 cm) occorre adottare misure adatte per superarli in modo sicuro.</a:t>
            </a:r>
            <a:endParaRPr lang="de-DE" dirty="0">
              <a:cs typeface="Arial" pitchFamily="34" charset="0"/>
            </a:endParaRPr>
          </a:p>
          <a:p>
            <a:endParaRPr lang="de-DE" dirty="0">
              <a:latin typeface="Calibri"/>
              <a:cs typeface="Calibri"/>
            </a:endParaRPr>
          </a:p>
          <a:p>
            <a:pPr marL="285750" indent="-285750">
              <a:buFont typeface="Arial"/>
              <a:buChar char="•"/>
            </a:pPr>
            <a:r>
              <a:rPr lang="de-DE">
                <a:latin typeface="Calibri"/>
                <a:cs typeface="Calibri"/>
              </a:rPr>
              <a:t>Scale a pioli</a:t>
            </a:r>
          </a:p>
          <a:p>
            <a:pPr marL="285750" indent="-285750">
              <a:buFont typeface="Arial"/>
              <a:buChar char="•"/>
            </a:pPr>
            <a:r>
              <a:rPr lang="de-DE">
                <a:latin typeface="Calibri"/>
                <a:cs typeface="Calibri"/>
              </a:rPr>
              <a:t>Scale a rampa </a:t>
            </a:r>
          </a:p>
          <a:p>
            <a:pPr marL="285750" indent="-285750">
              <a:buFont typeface="Arial"/>
              <a:buChar char="•"/>
            </a:pPr>
            <a:r>
              <a:rPr lang="de-DE">
                <a:latin typeface="Calibri"/>
                <a:cs typeface="Calibri"/>
              </a:rPr>
              <a:t>Pedane</a:t>
            </a:r>
          </a:p>
          <a:p>
            <a:pPr marL="285750" indent="-285750">
              <a:buFont typeface="Arial"/>
              <a:buChar char="•"/>
            </a:pPr>
            <a:endParaRPr lang="de-DE" dirty="0">
              <a:latin typeface="Calibri"/>
              <a:cs typeface="Calibri"/>
            </a:endParaRPr>
          </a:p>
          <a:p>
            <a:r>
              <a:rPr lang="de-DE">
                <a:latin typeface="Calibri"/>
                <a:cs typeface="Calibri"/>
              </a:rPr>
              <a:t>Non sono consentite scale doppie!</a:t>
            </a:r>
            <a:endParaRPr lang="de-DE" dirty="0">
              <a:solidFill>
                <a:srgbClr val="FF0000"/>
              </a:solidFill>
              <a:latin typeface="Calibri"/>
              <a:cs typeface="Calibri"/>
            </a:endParaRPr>
          </a:p>
        </p:txBody>
      </p:sp>
      <p:sp>
        <p:nvSpPr>
          <p:cNvPr id="8" name="Titel 1">
            <a:extLst>
              <a:ext uri="{FF2B5EF4-FFF2-40B4-BE49-F238E27FC236}">
                <a16:creationId xmlns:a16="http://schemas.microsoft.com/office/drawing/2014/main" id="{46958490-8185-4806-A87E-0BBCE7AF8E27}"/>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Dislivelli a partire da 50 cm</a:t>
            </a:r>
            <a:endParaRPr lang="de-DE" kern="0" dirty="0"/>
          </a:p>
        </p:txBody>
      </p:sp>
      <p:sp>
        <p:nvSpPr>
          <p:cNvPr id="9" name="Textfeld 8">
            <a:extLst>
              <a:ext uri="{FF2B5EF4-FFF2-40B4-BE49-F238E27FC236}">
                <a16:creationId xmlns:a16="http://schemas.microsoft.com/office/drawing/2014/main" id="{BF09519B-7B38-4922-8A03-24FF804C7B36}"/>
              </a:ext>
            </a:extLst>
          </p:cNvPr>
          <p:cNvSpPr txBox="1"/>
          <p:nvPr/>
        </p:nvSpPr>
        <p:spPr>
          <a:xfrm>
            <a:off x="827584" y="729428"/>
            <a:ext cx="6703178"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15</a:t>
            </a:r>
            <a:r>
              <a:rPr dirty="0"/>
              <a:t>  </a:t>
            </a:r>
            <a:endParaRPr lang="de-DE" sz="1400" dirty="0">
              <a:latin typeface="Calibri"/>
              <a:cs typeface="Calibri"/>
            </a:endParaRPr>
          </a:p>
        </p:txBody>
      </p:sp>
      <p:pic>
        <p:nvPicPr>
          <p:cNvPr id="2" name="Grafik 2" descr="Ein Bild, das Boden, drinnen, aus Holz, Holz enthält.  Beschreibung automatisch generiert.">
            <a:extLst>
              <a:ext uri="{FF2B5EF4-FFF2-40B4-BE49-F238E27FC236}">
                <a16:creationId xmlns:a16="http://schemas.microsoft.com/office/drawing/2014/main" id="{7B74F879-8304-4EFC-95F9-F77DB5BFA2E4}"/>
              </a:ext>
            </a:extLst>
          </p:cNvPr>
          <p:cNvPicPr>
            <a:picLocks noChangeAspect="1"/>
          </p:cNvPicPr>
          <p:nvPr/>
        </p:nvPicPr>
        <p:blipFill>
          <a:blip r:embed="rId3"/>
          <a:stretch>
            <a:fillRect/>
          </a:stretch>
        </p:blipFill>
        <p:spPr>
          <a:xfrm>
            <a:off x="829917" y="1545786"/>
            <a:ext cx="1972918" cy="2279955"/>
          </a:xfrm>
          <a:prstGeom prst="rect">
            <a:avLst/>
          </a:prstGeom>
        </p:spPr>
      </p:pic>
      <p:sp>
        <p:nvSpPr>
          <p:cNvPr id="3" name="Textfeld 2">
            <a:extLst>
              <a:ext uri="{FF2B5EF4-FFF2-40B4-BE49-F238E27FC236}">
                <a16:creationId xmlns:a16="http://schemas.microsoft.com/office/drawing/2014/main" id="{F306A698-74D9-4A84-8488-A98B42EB3BC7}"/>
              </a:ext>
            </a:extLst>
          </p:cNvPr>
          <p:cNvSpPr txBox="1"/>
          <p:nvPr/>
        </p:nvSpPr>
        <p:spPr>
          <a:xfrm>
            <a:off x="760535" y="3837843"/>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UCSL Ufficio di consulenza per la sicurezza sul lavoro</a:t>
            </a:r>
            <a:r>
              <a:t> </a:t>
            </a:r>
            <a:endParaRPr lang="de-DE" sz="600" b="1" err="1">
              <a:latin typeface="Calibri" pitchFamily="34" charset="0"/>
            </a:endParaRPr>
          </a:p>
        </p:txBody>
      </p:sp>
    </p:spTree>
    <p:extLst>
      <p:ext uri="{BB962C8B-B14F-4D97-AF65-F5344CB8AC3E}">
        <p14:creationId xmlns:p14="http://schemas.microsoft.com/office/powerpoint/2010/main" val="355093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A partire da un’altezza di caduta superiore a 3 m occorre utilizzare reti di sicurezza o ponteggi di ritenuta su tutta la superficie.</a:t>
            </a:r>
          </a:p>
          <a:p>
            <a:endParaRPr lang="de-DE">
              <a:latin typeface="Calibri"/>
              <a:cs typeface="Calibri"/>
            </a:endParaRPr>
          </a:p>
          <a:p>
            <a:r>
              <a:rPr lang="de-DE">
                <a:latin typeface="Calibri"/>
                <a:cs typeface="Calibri"/>
              </a:rPr>
              <a:t>Le reti di sicurezza non sono adatte per altezze ridotte (deformazione della rete)</a:t>
            </a:r>
          </a:p>
        </p:txBody>
      </p:sp>
      <p:pic>
        <p:nvPicPr>
          <p:cNvPr id="6" name="Grafik 7" descr="Ein Bild, das Text enthält.  Beschreibung automatisch generiert.">
            <a:extLst>
              <a:ext uri="{FF2B5EF4-FFF2-40B4-BE49-F238E27FC236}">
                <a16:creationId xmlns:a16="http://schemas.microsoft.com/office/drawing/2014/main" id="{0966731F-476C-4D3A-B7CB-951BC3018F22}"/>
              </a:ext>
            </a:extLst>
          </p:cNvPr>
          <p:cNvPicPr>
            <a:picLocks noChangeAspect="1"/>
          </p:cNvPicPr>
          <p:nvPr/>
        </p:nvPicPr>
        <p:blipFill>
          <a:blip r:embed="rId3"/>
          <a:stretch>
            <a:fillRect/>
          </a:stretch>
        </p:blipFill>
        <p:spPr>
          <a:xfrm>
            <a:off x="775252" y="1137377"/>
            <a:ext cx="2161761" cy="1477269"/>
          </a:xfrm>
          <a:prstGeom prst="rect">
            <a:avLst/>
          </a:prstGeom>
        </p:spPr>
      </p:pic>
      <p:pic>
        <p:nvPicPr>
          <p:cNvPr id="8" name="Grafik 8" descr="Ein Bild, das Text, gelb enthält.  Beschreibung automatisch generiert.">
            <a:extLst>
              <a:ext uri="{FF2B5EF4-FFF2-40B4-BE49-F238E27FC236}">
                <a16:creationId xmlns:a16="http://schemas.microsoft.com/office/drawing/2014/main" id="{A1483A4F-56B3-4D2D-83C3-BA1ABFBD01D6}"/>
              </a:ext>
            </a:extLst>
          </p:cNvPr>
          <p:cNvPicPr>
            <a:picLocks noChangeAspect="1"/>
          </p:cNvPicPr>
          <p:nvPr/>
        </p:nvPicPr>
        <p:blipFill>
          <a:blip r:embed="rId4"/>
          <a:stretch>
            <a:fillRect/>
          </a:stretch>
        </p:blipFill>
        <p:spPr>
          <a:xfrm>
            <a:off x="775252" y="2678694"/>
            <a:ext cx="2161761" cy="1570188"/>
          </a:xfrm>
          <a:prstGeom prst="rect">
            <a:avLst/>
          </a:prstGeom>
        </p:spPr>
      </p:pic>
      <p:sp>
        <p:nvSpPr>
          <p:cNvPr id="9" name="Titel 1">
            <a:extLst>
              <a:ext uri="{FF2B5EF4-FFF2-40B4-BE49-F238E27FC236}">
                <a16:creationId xmlns:a16="http://schemas.microsoft.com/office/drawing/2014/main" id="{E716461F-FFDA-4605-84B7-7876748C0917}"/>
              </a:ext>
            </a:extLst>
          </p:cNvPr>
          <p:cNvSpPr txBox="1">
            <a:spLocks/>
          </p:cNvSpPr>
          <p:nvPr/>
        </p:nvSpPr>
        <p:spPr>
          <a:xfrm>
            <a:off x="900043" y="329826"/>
            <a:ext cx="768071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dirty="0">
                <a:solidFill>
                  <a:srgbClr val="000000"/>
                </a:solidFill>
                <a:effectLst/>
                <a:latin typeface="Calibri" panose="020F0502020204030204" pitchFamily="34" charset="0"/>
                <a:ea typeface="+mj-ea"/>
                <a:cs typeface="Calibri" panose="020F0502020204030204" pitchFamily="34" charset="0"/>
              </a:rPr>
              <a:t>Posa di </a:t>
            </a:r>
            <a:r>
              <a:rPr lang="de-DE" b="1" dirty="0" err="1">
                <a:solidFill>
                  <a:srgbClr val="000000"/>
                </a:solidFill>
                <a:effectLst/>
                <a:latin typeface="Calibri" panose="020F0502020204030204" pitchFamily="34" charset="0"/>
                <a:ea typeface="+mj-ea"/>
                <a:cs typeface="Calibri" panose="020F0502020204030204" pitchFamily="34" charset="0"/>
              </a:rPr>
              <a:t>elementi</a:t>
            </a:r>
            <a:r>
              <a:rPr lang="de-DE" b="1" dirty="0">
                <a:solidFill>
                  <a:srgbClr val="000000"/>
                </a:solidFill>
                <a:effectLst/>
                <a:latin typeface="Calibri" panose="020F0502020204030204" pitchFamily="34" charset="0"/>
                <a:ea typeface="+mj-ea"/>
                <a:cs typeface="Calibri" panose="020F0502020204030204" pitchFamily="34" charset="0"/>
              </a:rPr>
              <a:t> per le </a:t>
            </a:r>
            <a:r>
              <a:rPr lang="de-DE" b="1" dirty="0" err="1">
                <a:solidFill>
                  <a:srgbClr val="000000"/>
                </a:solidFill>
                <a:effectLst/>
                <a:latin typeface="Calibri" panose="020F0502020204030204" pitchFamily="34" charset="0"/>
                <a:ea typeface="+mj-ea"/>
                <a:cs typeface="Calibri" panose="020F0502020204030204" pitchFamily="34" charset="0"/>
              </a:rPr>
              <a:t>solette</a:t>
            </a:r>
            <a:r>
              <a:rPr lang="de-DE" b="1" dirty="0">
                <a:solidFill>
                  <a:srgbClr val="000000"/>
                </a:solidFill>
                <a:effectLst/>
                <a:latin typeface="Calibri" panose="020F0502020204030204" pitchFamily="34" charset="0"/>
                <a:ea typeface="+mj-ea"/>
                <a:cs typeface="Calibri" panose="020F0502020204030204" pitchFamily="34" charset="0"/>
              </a:rPr>
              <a:t>, </a:t>
            </a:r>
            <a:r>
              <a:rPr lang="de-DE" b="1" dirty="0" err="1">
                <a:solidFill>
                  <a:srgbClr val="000000"/>
                </a:solidFill>
                <a:effectLst/>
                <a:latin typeface="Calibri" panose="020F0502020204030204" pitchFamily="34" charset="0"/>
                <a:ea typeface="+mj-ea"/>
                <a:cs typeface="Calibri" panose="020F0502020204030204" pitchFamily="34" charset="0"/>
              </a:rPr>
              <a:t>misure</a:t>
            </a:r>
            <a:r>
              <a:rPr lang="de-DE" b="1" dirty="0">
                <a:solidFill>
                  <a:srgbClr val="000000"/>
                </a:solidFill>
                <a:effectLst/>
                <a:latin typeface="Calibri" panose="020F0502020204030204" pitchFamily="34" charset="0"/>
                <a:ea typeface="+mj-ea"/>
                <a:cs typeface="Calibri" panose="020F0502020204030204" pitchFamily="34" charset="0"/>
              </a:rPr>
              <a:t> a </a:t>
            </a:r>
            <a:r>
              <a:rPr lang="de-DE" b="1" dirty="0" err="1">
                <a:solidFill>
                  <a:srgbClr val="000000"/>
                </a:solidFill>
                <a:effectLst/>
                <a:latin typeface="Calibri" panose="020F0502020204030204" pitchFamily="34" charset="0"/>
                <a:ea typeface="+mj-ea"/>
                <a:cs typeface="Calibri" panose="020F0502020204030204" pitchFamily="34" charset="0"/>
              </a:rPr>
              <a:t>partire</a:t>
            </a:r>
            <a:r>
              <a:rPr lang="de-DE" b="1" dirty="0">
                <a:solidFill>
                  <a:srgbClr val="000000"/>
                </a:solidFill>
                <a:effectLst/>
                <a:latin typeface="Calibri" panose="020F0502020204030204" pitchFamily="34" charset="0"/>
                <a:ea typeface="+mj-ea"/>
                <a:cs typeface="Calibri" panose="020F0502020204030204" pitchFamily="34" charset="0"/>
              </a:rPr>
              <a:t> da 3 m</a:t>
            </a:r>
            <a:endParaRPr lang="de-DE" kern="0" dirty="0"/>
          </a:p>
        </p:txBody>
      </p:sp>
      <p:sp>
        <p:nvSpPr>
          <p:cNvPr id="10" name="Textfeld 9">
            <a:extLst>
              <a:ext uri="{FF2B5EF4-FFF2-40B4-BE49-F238E27FC236}">
                <a16:creationId xmlns:a16="http://schemas.microsoft.com/office/drawing/2014/main" id="{8F9C9340-F5F4-4843-9958-3B1E2DF18FCD}"/>
              </a:ext>
            </a:extLst>
          </p:cNvPr>
          <p:cNvSpPr txBox="1"/>
          <p:nvPr/>
        </p:nvSpPr>
        <p:spPr>
          <a:xfrm>
            <a:off x="827583" y="729428"/>
            <a:ext cx="6793575"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27</a:t>
            </a:r>
            <a:r>
              <a:rPr dirty="0"/>
              <a:t>  </a:t>
            </a:r>
            <a:endParaRPr lang="de-DE" sz="1400" dirty="0">
              <a:latin typeface="Calibri"/>
              <a:cs typeface="Calibri"/>
            </a:endParaRPr>
          </a:p>
        </p:txBody>
      </p:sp>
      <p:sp>
        <p:nvSpPr>
          <p:cNvPr id="2" name="Textfeld 1">
            <a:extLst>
              <a:ext uri="{FF2B5EF4-FFF2-40B4-BE49-F238E27FC236}">
                <a16:creationId xmlns:a16="http://schemas.microsoft.com/office/drawing/2014/main" id="{74B3A3E6-210A-4B34-891C-8FB5E297B5A2}"/>
              </a:ext>
            </a:extLst>
          </p:cNvPr>
          <p:cNvSpPr txBox="1"/>
          <p:nvPr/>
        </p:nvSpPr>
        <p:spPr>
          <a:xfrm>
            <a:off x="689097" y="424998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 / GH Svizzera</a:t>
            </a:r>
            <a:r>
              <a:t> </a:t>
            </a:r>
            <a:endParaRPr lang="de-DE" sz="600" b="1" err="1">
              <a:latin typeface="Calibri" pitchFamily="34" charset="0"/>
            </a:endParaRPr>
          </a:p>
        </p:txBody>
      </p:sp>
    </p:spTree>
    <p:extLst>
      <p:ext uri="{BB962C8B-B14F-4D97-AF65-F5344CB8AC3E}">
        <p14:creationId xmlns:p14="http://schemas.microsoft.com/office/powerpoint/2010/main" val="118554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Nella </a:t>
            </a:r>
            <a:r>
              <a:rPr lang="de-DE" dirty="0" err="1">
                <a:latin typeface="Calibri"/>
                <a:cs typeface="Calibri"/>
              </a:rPr>
              <a:t>zona</a:t>
            </a:r>
            <a:r>
              <a:rPr lang="de-DE" dirty="0">
                <a:latin typeface="Calibri"/>
                <a:cs typeface="Calibri"/>
              </a:rPr>
              <a:t> di </a:t>
            </a:r>
            <a:r>
              <a:rPr lang="de-DE" dirty="0" err="1">
                <a:latin typeface="Calibri"/>
                <a:cs typeface="Calibri"/>
              </a:rPr>
              <a:t>pericolo</a:t>
            </a:r>
            <a:r>
              <a:rPr lang="de-DE" dirty="0">
                <a:latin typeface="Calibri"/>
                <a:cs typeface="Calibri"/>
              </a:rPr>
              <a:t> di </a:t>
            </a:r>
            <a:r>
              <a:rPr lang="de-DE" dirty="0" err="1">
                <a:latin typeface="Calibri"/>
                <a:cs typeface="Calibri"/>
              </a:rPr>
              <a:t>veicoli</a:t>
            </a:r>
            <a:r>
              <a:rPr lang="de-DE" dirty="0">
                <a:latin typeface="Calibri"/>
                <a:cs typeface="Calibri"/>
              </a:rPr>
              <a:t> da </a:t>
            </a:r>
            <a:r>
              <a:rPr lang="de-DE" dirty="0" err="1">
                <a:latin typeface="Calibri"/>
                <a:cs typeface="Calibri"/>
              </a:rPr>
              <a:t>trasporto</a:t>
            </a:r>
            <a:r>
              <a:rPr lang="de-DE" dirty="0">
                <a:latin typeface="Calibri"/>
                <a:cs typeface="Calibri"/>
              </a:rPr>
              <a:t> o </a:t>
            </a:r>
            <a:r>
              <a:rPr lang="de-DE" dirty="0" err="1">
                <a:latin typeface="Calibri"/>
                <a:cs typeface="Calibri"/>
              </a:rPr>
              <a:t>macchine</a:t>
            </a:r>
            <a:r>
              <a:rPr lang="de-DE" dirty="0">
                <a:latin typeface="Calibri"/>
                <a:cs typeface="Calibri"/>
              </a:rPr>
              <a:t> </a:t>
            </a:r>
            <a:r>
              <a:rPr lang="de-DE" dirty="0" err="1">
                <a:latin typeface="Calibri"/>
                <a:cs typeface="Calibri"/>
              </a:rPr>
              <a:t>edili</a:t>
            </a:r>
            <a:r>
              <a:rPr lang="de-DE" dirty="0">
                <a:latin typeface="Calibri"/>
                <a:cs typeface="Calibri"/>
              </a:rPr>
              <a:t> non </a:t>
            </a:r>
            <a:r>
              <a:rPr lang="de-DE" dirty="0" err="1">
                <a:latin typeface="Calibri"/>
                <a:cs typeface="Calibri"/>
              </a:rPr>
              <a:t>possono</a:t>
            </a:r>
            <a:r>
              <a:rPr lang="de-DE" dirty="0">
                <a:latin typeface="Calibri"/>
                <a:cs typeface="Calibri"/>
              </a:rPr>
              <a:t> </a:t>
            </a:r>
            <a:r>
              <a:rPr lang="de-DE" dirty="0" err="1">
                <a:latin typeface="Calibri"/>
                <a:cs typeface="Calibri"/>
              </a:rPr>
              <a:t>sostare</a:t>
            </a:r>
            <a:r>
              <a:rPr lang="de-DE" dirty="0">
                <a:latin typeface="Calibri"/>
                <a:cs typeface="Calibri"/>
              </a:rPr>
              <a:t> </a:t>
            </a:r>
            <a:r>
              <a:rPr lang="de-DE" dirty="0" err="1">
                <a:latin typeface="Calibri"/>
                <a:cs typeface="Calibri"/>
              </a:rPr>
              <a:t>persone</a:t>
            </a:r>
            <a:r>
              <a:rPr lang="de-DE" dirty="0">
                <a:latin typeface="Calibri"/>
                <a:cs typeface="Calibri"/>
              </a:rPr>
              <a:t>.</a:t>
            </a:r>
          </a:p>
          <a:p>
            <a:endParaRPr lang="de-DE" dirty="0">
              <a:latin typeface="Calibri"/>
              <a:cs typeface="Calibri"/>
            </a:endParaRPr>
          </a:p>
          <a:p>
            <a:pPr marL="285750" indent="-285750">
              <a:buFont typeface="Arial"/>
              <a:buChar char="•"/>
            </a:pPr>
            <a:r>
              <a:rPr lang="de-DE" dirty="0" err="1">
                <a:latin typeface="Calibri"/>
                <a:cs typeface="Calibri"/>
              </a:rPr>
              <a:t>Sorvegliare</a:t>
            </a:r>
            <a:r>
              <a:rPr lang="de-DE" dirty="0">
                <a:latin typeface="Calibri"/>
                <a:cs typeface="Calibri"/>
              </a:rPr>
              <a:t> </a:t>
            </a:r>
            <a:r>
              <a:rPr lang="de-DE" dirty="0" err="1">
                <a:latin typeface="Calibri"/>
                <a:cs typeface="Calibri"/>
              </a:rPr>
              <a:t>event</a:t>
            </a:r>
            <a:r>
              <a:rPr lang="de-DE" dirty="0">
                <a:latin typeface="Calibri"/>
                <a:cs typeface="Calibri"/>
              </a:rPr>
              <a:t>. la </a:t>
            </a:r>
            <a:r>
              <a:rPr lang="de-DE" dirty="0" err="1">
                <a:latin typeface="Calibri"/>
                <a:cs typeface="Calibri"/>
              </a:rPr>
              <a:t>zona</a:t>
            </a:r>
            <a:r>
              <a:rPr lang="de-DE" dirty="0">
                <a:latin typeface="Calibri"/>
                <a:cs typeface="Calibri"/>
              </a:rPr>
              <a:t> di </a:t>
            </a:r>
            <a:r>
              <a:rPr lang="de-DE" dirty="0" err="1">
                <a:latin typeface="Calibri"/>
                <a:cs typeface="Calibri"/>
              </a:rPr>
              <a:t>pericolo</a:t>
            </a:r>
            <a:endParaRPr lang="de-DE" dirty="0">
              <a:latin typeface="Calibri"/>
              <a:cs typeface="Calibri"/>
            </a:endParaRPr>
          </a:p>
          <a:p>
            <a:pPr marL="285750" indent="-285750">
              <a:buFont typeface="Arial"/>
              <a:buChar char="•"/>
            </a:pPr>
            <a:r>
              <a:rPr lang="de-DE" dirty="0" err="1">
                <a:latin typeface="Calibri"/>
                <a:cs typeface="Calibri"/>
              </a:rPr>
              <a:t>Vie</a:t>
            </a:r>
            <a:r>
              <a:rPr lang="de-DE" dirty="0">
                <a:latin typeface="Calibri"/>
                <a:cs typeface="Calibri"/>
              </a:rPr>
              <a:t> di </a:t>
            </a:r>
            <a:r>
              <a:rPr lang="de-DE" dirty="0" err="1">
                <a:latin typeface="Calibri"/>
                <a:cs typeface="Calibri"/>
              </a:rPr>
              <a:t>trasporto</a:t>
            </a:r>
            <a:r>
              <a:rPr lang="de-DE" dirty="0">
                <a:latin typeface="Calibri"/>
                <a:cs typeface="Calibri"/>
              </a:rPr>
              <a:t> </a:t>
            </a:r>
            <a:r>
              <a:rPr lang="de-DE" dirty="0" err="1">
                <a:latin typeface="Calibri"/>
                <a:cs typeface="Calibri"/>
              </a:rPr>
              <a:t>possibilmente</a:t>
            </a:r>
            <a:r>
              <a:rPr lang="de-DE" dirty="0">
                <a:latin typeface="Calibri"/>
                <a:cs typeface="Calibri"/>
              </a:rPr>
              <a:t> </a:t>
            </a:r>
            <a:r>
              <a:rPr lang="de-DE" dirty="0" err="1">
                <a:latin typeface="Calibri"/>
                <a:cs typeface="Calibri"/>
              </a:rPr>
              <a:t>sicure</a:t>
            </a:r>
            <a:endParaRPr lang="de-DE" dirty="0">
              <a:latin typeface="Calibri"/>
              <a:cs typeface="Calibri"/>
            </a:endParaRPr>
          </a:p>
          <a:p>
            <a:pPr marL="285750" indent="-285750">
              <a:buFont typeface="Arial"/>
              <a:buChar char="•"/>
            </a:pPr>
            <a:r>
              <a:rPr lang="de-DE" dirty="0" err="1">
                <a:latin typeface="Calibri"/>
                <a:cs typeface="Calibri"/>
              </a:rPr>
              <a:t>Evitare</a:t>
            </a:r>
            <a:r>
              <a:rPr lang="de-DE" dirty="0">
                <a:latin typeface="Calibri"/>
                <a:cs typeface="Calibri"/>
              </a:rPr>
              <a:t> per quanto possibile le </a:t>
            </a:r>
            <a:r>
              <a:rPr lang="de-DE" dirty="0" err="1">
                <a:latin typeface="Calibri"/>
                <a:cs typeface="Calibri"/>
              </a:rPr>
              <a:t>manovre</a:t>
            </a:r>
            <a:r>
              <a:rPr lang="de-DE" dirty="0">
                <a:latin typeface="Calibri"/>
                <a:cs typeface="Calibri"/>
              </a:rPr>
              <a:t> in </a:t>
            </a:r>
            <a:r>
              <a:rPr lang="de-DE" dirty="0" err="1">
                <a:latin typeface="Calibri"/>
                <a:cs typeface="Calibri"/>
              </a:rPr>
              <a:t>retromarcia</a:t>
            </a:r>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41637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Vietato alle persone sostare nella zona di pericolo dei veicoli da trasporto</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1045814"/>
            <a:ext cx="7092580"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19</a:t>
            </a:r>
            <a:r>
              <a:rPr dirty="0"/>
              <a:t>  </a:t>
            </a:r>
            <a:endParaRPr lang="de-DE" sz="1400" dirty="0">
              <a:latin typeface="Calibri"/>
              <a:cs typeface="Calibri"/>
            </a:endParaRPr>
          </a:p>
        </p:txBody>
      </p:sp>
      <p:pic>
        <p:nvPicPr>
          <p:cNvPr id="2" name="Grafik 3" descr="Ein Bild, das Text enthält.  Beschreibung automatisch generiert.">
            <a:extLst>
              <a:ext uri="{FF2B5EF4-FFF2-40B4-BE49-F238E27FC236}">
                <a16:creationId xmlns:a16="http://schemas.microsoft.com/office/drawing/2014/main" id="{564D21E9-7A2C-49E1-A6ED-512FC4ED2E5C}"/>
              </a:ext>
            </a:extLst>
          </p:cNvPr>
          <p:cNvPicPr>
            <a:picLocks noChangeAspect="1"/>
          </p:cNvPicPr>
          <p:nvPr/>
        </p:nvPicPr>
        <p:blipFill>
          <a:blip r:embed="rId3"/>
          <a:stretch>
            <a:fillRect/>
          </a:stretch>
        </p:blipFill>
        <p:spPr>
          <a:xfrm>
            <a:off x="854765" y="1449148"/>
            <a:ext cx="2261153" cy="1057476"/>
          </a:xfrm>
          <a:prstGeom prst="rect">
            <a:avLst/>
          </a:prstGeom>
        </p:spPr>
      </p:pic>
      <p:pic>
        <p:nvPicPr>
          <p:cNvPr id="4" name="Grafik 4">
            <a:extLst>
              <a:ext uri="{FF2B5EF4-FFF2-40B4-BE49-F238E27FC236}">
                <a16:creationId xmlns:a16="http://schemas.microsoft.com/office/drawing/2014/main" id="{A729B298-B0A7-455C-95DB-5682A0848BF8}"/>
              </a:ext>
            </a:extLst>
          </p:cNvPr>
          <p:cNvPicPr>
            <a:picLocks noChangeAspect="1"/>
          </p:cNvPicPr>
          <p:nvPr/>
        </p:nvPicPr>
        <p:blipFill>
          <a:blip r:embed="rId4"/>
          <a:stretch>
            <a:fillRect/>
          </a:stretch>
        </p:blipFill>
        <p:spPr>
          <a:xfrm>
            <a:off x="854765" y="2654044"/>
            <a:ext cx="2211457" cy="1202041"/>
          </a:xfrm>
          <a:prstGeom prst="rect">
            <a:avLst/>
          </a:prstGeom>
        </p:spPr>
      </p:pic>
      <p:sp>
        <p:nvSpPr>
          <p:cNvPr id="3" name="Textfeld 2">
            <a:extLst>
              <a:ext uri="{FF2B5EF4-FFF2-40B4-BE49-F238E27FC236}">
                <a16:creationId xmlns:a16="http://schemas.microsoft.com/office/drawing/2014/main" id="{F0C7E84A-0646-441B-9A16-6C98D4854F7F}"/>
              </a:ext>
            </a:extLst>
          </p:cNvPr>
          <p:cNvSpPr txBox="1"/>
          <p:nvPr/>
        </p:nvSpPr>
        <p:spPr>
          <a:xfrm>
            <a:off x="826477" y="385982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BG Verkehr</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61994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In caso di sospetta presenza di sostanze nocive per la salute, quali amianto o PCB, il datore di lavoro deve individuare i pericoli e pianificare le misure necessarie.</a:t>
            </a:r>
            <a:endParaRPr lang="de-DE" dirty="0">
              <a:solidFill>
                <a:srgbClr val="FF0000"/>
              </a:solidFill>
              <a:latin typeface="Calibri"/>
              <a:cs typeface="Calibri"/>
            </a:endParaRPr>
          </a:p>
          <a:p>
            <a:endParaRPr lang="de-DE" dirty="0">
              <a:latin typeface="Calibri"/>
              <a:cs typeface="Calibri"/>
            </a:endParaRPr>
          </a:p>
          <a:p>
            <a:r>
              <a:rPr lang="de-DE">
                <a:latin typeface="Calibri"/>
                <a:cs typeface="Calibri"/>
              </a:rPr>
              <a:t>Sussiste un obbligo di informare nei confronti dei collaboratori.</a:t>
            </a:r>
          </a:p>
          <a:p>
            <a:endParaRPr lang="de-DE" dirty="0">
              <a:latin typeface="Calibri"/>
              <a:cs typeface="Calibri"/>
            </a:endParaRPr>
          </a:p>
          <a:p>
            <a:r>
              <a:rPr lang="de-DE">
                <a:latin typeface="Calibri"/>
                <a:cs typeface="Calibri"/>
              </a:rPr>
              <a:t>Le spese per la perizia sulle sostanze nocive sono fatturabili.</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Obbligo di informare per quanto riguarda le perizie sulle sostanze nocive</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3" y="1024959"/>
            <a:ext cx="6967415"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2: </a:t>
            </a:r>
            <a:r>
              <a:rPr lang="de-CH" sz="1400" dirty="0" err="1">
                <a:latin typeface="Calibri"/>
                <a:cs typeface="Calibri"/>
              </a:rPr>
              <a:t>Disposizioni</a:t>
            </a:r>
            <a:r>
              <a:rPr lang="de-CH" sz="1400" dirty="0">
                <a:latin typeface="Calibri"/>
                <a:cs typeface="Calibri"/>
              </a:rPr>
              <a:t> </a:t>
            </a:r>
            <a:r>
              <a:rPr lang="de-CH" sz="1400" dirty="0" err="1">
                <a:latin typeface="Calibri"/>
                <a:cs typeface="Calibri"/>
              </a:rPr>
              <a:t>concernenti</a:t>
            </a:r>
            <a:r>
              <a:rPr lang="de-CH" sz="1400" dirty="0">
                <a:latin typeface="Calibri"/>
                <a:cs typeface="Calibri"/>
              </a:rPr>
              <a:t> tutti i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costruzione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32</a:t>
            </a:r>
            <a:r>
              <a:rPr dirty="0"/>
              <a:t>  </a:t>
            </a:r>
            <a:endParaRPr lang="de-DE" sz="1400" dirty="0">
              <a:latin typeface="Calibri"/>
              <a:cs typeface="Calibri"/>
            </a:endParaRPr>
          </a:p>
        </p:txBody>
      </p:sp>
      <p:pic>
        <p:nvPicPr>
          <p:cNvPr id="2" name="Grafik 3" descr="Ein Bild, das Himmel, draußen enthält.  Beschreibung automatisch generiert.">
            <a:extLst>
              <a:ext uri="{FF2B5EF4-FFF2-40B4-BE49-F238E27FC236}">
                <a16:creationId xmlns:a16="http://schemas.microsoft.com/office/drawing/2014/main" id="{21023C84-7CFB-45F4-86E7-358D3BE39D5A}"/>
              </a:ext>
            </a:extLst>
          </p:cNvPr>
          <p:cNvPicPr>
            <a:picLocks noChangeAspect="1"/>
          </p:cNvPicPr>
          <p:nvPr/>
        </p:nvPicPr>
        <p:blipFill>
          <a:blip r:embed="rId3"/>
          <a:stretch>
            <a:fillRect/>
          </a:stretch>
        </p:blipFill>
        <p:spPr>
          <a:xfrm>
            <a:off x="829917" y="1701599"/>
            <a:ext cx="1948070" cy="1740301"/>
          </a:xfrm>
          <a:prstGeom prst="rect">
            <a:avLst/>
          </a:prstGeom>
        </p:spPr>
      </p:pic>
      <p:sp>
        <p:nvSpPr>
          <p:cNvPr id="3" name="Textfeld 2">
            <a:extLst>
              <a:ext uri="{FF2B5EF4-FFF2-40B4-BE49-F238E27FC236}">
                <a16:creationId xmlns:a16="http://schemas.microsoft.com/office/drawing/2014/main" id="{41F59C84-09C8-4EA7-8A5E-A520DABF76DC}"/>
              </a:ext>
            </a:extLst>
          </p:cNvPr>
          <p:cNvSpPr txBox="1"/>
          <p:nvPr/>
        </p:nvSpPr>
        <p:spPr>
          <a:xfrm>
            <a:off x="782515" y="343669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20715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solidFill>
            <a:srgbClr val="00B0F0">
              <a:alpha val="34000"/>
            </a:srgbClr>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Lavori sui tetti</a:t>
            </a:r>
            <a:endParaRPr lang="LID4096" sz="900" b="1">
              <a:solidFill>
                <a:schemeClr val="bg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9A6237E5-51DD-4B72-8CEA-C36B3F74E793}"/>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258215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37723"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mn-lt"/>
                <a:cs typeface="Calibri"/>
              </a:rPr>
              <a:t>D’ora in poi si dovranno adottare misure di sicurezza già a partire da un’altezza di caduta superiore a 2 m e non solo a partire da 3 m.</a:t>
            </a:r>
          </a:p>
          <a:p>
            <a:endParaRPr lang="de-DE" dirty="0">
              <a:solidFill>
                <a:srgbClr val="FF0000"/>
              </a:solidFill>
              <a:latin typeface="+mn-lt"/>
              <a:cs typeface="Calibri"/>
            </a:endParaRPr>
          </a:p>
          <a:p>
            <a:r>
              <a:rPr lang="de-CH" b="1">
                <a:latin typeface="+mn-lt"/>
              </a:rPr>
              <a:t>Attenzione:</a:t>
            </a:r>
          </a:p>
          <a:p>
            <a:pPr marL="285750" indent="-285750">
              <a:buFont typeface="Arial" panose="020B0604020202020204" pitchFamily="34" charset="0"/>
              <a:buChar char="•"/>
            </a:pPr>
            <a:r>
              <a:rPr lang="de-CH">
                <a:latin typeface="+mn-lt"/>
              </a:rPr>
              <a:t>per i lavori di esigua entità adottare misure di protezione contro le cadute a partire da altezze superiori a 3 m</a:t>
            </a:r>
          </a:p>
          <a:p>
            <a:pPr marL="285750" indent="-285750">
              <a:buFont typeface="Arial" panose="020B0604020202020204" pitchFamily="34" charset="0"/>
              <a:buChar char="•"/>
            </a:pPr>
            <a:r>
              <a:rPr lang="de-CH">
                <a:latin typeface="+mn-lt"/>
              </a:rPr>
              <a:t>in caso di rischio di scivolamento le misure di protezione contro le cadute vanno sempre adottate a partire da altezze superiori a 2 m</a:t>
            </a:r>
            <a:endParaRPr lang="de-DE" dirty="0">
              <a:latin typeface="+mn-lt"/>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Misure a partire da un’altezza di caduta di 2 m</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3: Lavori sui tetti, articolo 41</a:t>
            </a:r>
            <a:r>
              <a:t> </a:t>
            </a:r>
            <a:endParaRPr lang="LID4096" sz="1400" dirty="0">
              <a:latin typeface="Calibri"/>
              <a:cs typeface="Calibri"/>
            </a:endParaRPr>
          </a:p>
        </p:txBody>
      </p:sp>
      <p:pic>
        <p:nvPicPr>
          <p:cNvPr id="4" name="Grafik 4">
            <a:extLst>
              <a:ext uri="{FF2B5EF4-FFF2-40B4-BE49-F238E27FC236}">
                <a16:creationId xmlns:a16="http://schemas.microsoft.com/office/drawing/2014/main" id="{3BE6810E-0F4C-40D1-8635-CF609573D4A8}"/>
              </a:ext>
            </a:extLst>
          </p:cNvPr>
          <p:cNvPicPr>
            <a:picLocks noChangeAspect="1"/>
          </p:cNvPicPr>
          <p:nvPr/>
        </p:nvPicPr>
        <p:blipFill>
          <a:blip r:embed="rId3"/>
          <a:stretch>
            <a:fillRect/>
          </a:stretch>
        </p:blipFill>
        <p:spPr>
          <a:xfrm>
            <a:off x="720587" y="1447918"/>
            <a:ext cx="1873526" cy="2675045"/>
          </a:xfrm>
          <a:prstGeom prst="rect">
            <a:avLst/>
          </a:prstGeom>
        </p:spPr>
      </p:pic>
      <p:sp>
        <p:nvSpPr>
          <p:cNvPr id="2" name="Textfeld 1">
            <a:extLst>
              <a:ext uri="{FF2B5EF4-FFF2-40B4-BE49-F238E27FC236}">
                <a16:creationId xmlns:a16="http://schemas.microsoft.com/office/drawing/2014/main" id="{96D7C28A-090B-443F-9D4C-A919FB924C4D}"/>
              </a:ext>
            </a:extLst>
          </p:cNvPr>
          <p:cNvSpPr txBox="1"/>
          <p:nvPr/>
        </p:nvSpPr>
        <p:spPr>
          <a:xfrm>
            <a:off x="722068" y="4123592"/>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24713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D11C80-893D-4177-BE56-0FD83E03C651}"/>
              </a:ext>
            </a:extLst>
          </p:cNvPr>
          <p:cNvSpPr>
            <a:spLocks noGrp="1"/>
          </p:cNvSpPr>
          <p:nvPr>
            <p:ph idx="11"/>
          </p:nvPr>
        </p:nvSpPr>
        <p:spPr>
          <a:xfrm>
            <a:off x="900001" y="1044000"/>
            <a:ext cx="7944994" cy="3384000"/>
          </a:xfrm>
        </p:spPr>
        <p:txBody>
          <a:bodyPr lIns="0" tIns="0" rIns="0" bIns="0" anchor="t"/>
          <a:lstStyle/>
          <a:p>
            <a:pPr marL="182245" indent="-182245"/>
            <a:endParaRPr lang="it-CH" dirty="0">
              <a:latin typeface="Calibri"/>
              <a:cs typeface="Calibri"/>
            </a:endParaRPr>
          </a:p>
          <a:p>
            <a:pPr marL="182245" indent="-182245">
              <a:buFont typeface="Arial" panose="020B0604020202020204" pitchFamily="34" charset="0"/>
              <a:buChar char="•"/>
            </a:pPr>
            <a:r>
              <a:rPr lang="it-CH" dirty="0">
                <a:latin typeface="Calibri"/>
                <a:cs typeface="Calibri"/>
              </a:rPr>
              <a:t>Ordinanza sui lavori di costruzione (</a:t>
            </a:r>
            <a:r>
              <a:rPr lang="it-CH" dirty="0" err="1">
                <a:latin typeface="Calibri"/>
                <a:cs typeface="Calibri"/>
              </a:rPr>
              <a:t>OLCostr</a:t>
            </a:r>
            <a:r>
              <a:rPr lang="it-CH" dirty="0">
                <a:latin typeface="Calibri"/>
                <a:cs typeface="Calibri"/>
              </a:rPr>
              <a:t>)</a:t>
            </a:r>
          </a:p>
          <a:p>
            <a:pPr marL="182245" indent="-182245">
              <a:buFont typeface="Arial" panose="020B0604020202020204" pitchFamily="34" charset="0"/>
              <a:buChar char="•"/>
            </a:pPr>
            <a:r>
              <a:rPr lang="it-CH" dirty="0">
                <a:latin typeface="Calibri"/>
                <a:cs typeface="Calibri"/>
              </a:rPr>
              <a:t>Quali sono le novità dell’</a:t>
            </a:r>
            <a:r>
              <a:rPr lang="it-CH" dirty="0" err="1">
                <a:latin typeface="Calibri"/>
                <a:cs typeface="Calibri"/>
              </a:rPr>
              <a:t>OLCostr</a:t>
            </a:r>
            <a:r>
              <a:rPr lang="it-CH" dirty="0">
                <a:latin typeface="Calibri"/>
                <a:cs typeface="Calibri"/>
              </a:rPr>
              <a:t> 2022</a:t>
            </a:r>
            <a:endParaRPr lang="it-CH" dirty="0"/>
          </a:p>
          <a:p>
            <a:pPr marL="182245" indent="-182245">
              <a:buFont typeface="Arial" panose="020B0604020202020204" pitchFamily="34" charset="0"/>
              <a:buChar char="•"/>
            </a:pPr>
            <a:r>
              <a:rPr lang="it-CH" dirty="0">
                <a:latin typeface="Calibri"/>
                <a:cs typeface="Calibri"/>
              </a:rPr>
              <a:t>Nuove disposizioni</a:t>
            </a:r>
          </a:p>
          <a:p>
            <a:pPr marL="182245" indent="-182245">
              <a:buFont typeface="Arial" panose="020B0604020202020204" pitchFamily="34" charset="0"/>
              <a:buChar char="•"/>
            </a:pPr>
            <a:r>
              <a:rPr lang="it-CH" dirty="0">
                <a:latin typeface="Calibri"/>
                <a:cs typeface="Calibri"/>
              </a:rPr>
              <a:t>Novità del capitolo 2 (Disposizioni concernenti tutti i lavori di costruzione)</a:t>
            </a:r>
            <a:endParaRPr lang="it-CH" dirty="0"/>
          </a:p>
          <a:p>
            <a:pPr marL="182245" indent="-182245">
              <a:buFont typeface="Arial" panose="020B0604020202020204" pitchFamily="34" charset="0"/>
              <a:buChar char="•"/>
            </a:pPr>
            <a:r>
              <a:rPr lang="it-CH" dirty="0">
                <a:latin typeface="Calibri"/>
                <a:cs typeface="Calibri"/>
              </a:rPr>
              <a:t>Novità del capitolo 3 (Lavori sui tetti)</a:t>
            </a:r>
            <a:endParaRPr lang="it-CH" dirty="0"/>
          </a:p>
          <a:p>
            <a:pPr marL="182245" indent="-182245">
              <a:buFont typeface="Arial" panose="020B0604020202020204" pitchFamily="34" charset="0"/>
              <a:buChar char="•"/>
            </a:pPr>
            <a:r>
              <a:rPr lang="it-CH" dirty="0">
                <a:latin typeface="Calibri"/>
                <a:cs typeface="Calibri"/>
              </a:rPr>
              <a:t>Novità del capitolo 4 (Ponteggi)</a:t>
            </a:r>
            <a:endParaRPr lang="it-CH" dirty="0"/>
          </a:p>
          <a:p>
            <a:pPr marL="182245" indent="-182245">
              <a:buFont typeface="Arial" panose="020B0604020202020204" pitchFamily="34" charset="0"/>
              <a:buChar char="•"/>
            </a:pPr>
            <a:r>
              <a:rPr lang="it-CH" dirty="0">
                <a:latin typeface="Calibri"/>
                <a:cs typeface="Calibri"/>
              </a:rPr>
              <a:t>Novità del capitolo 5 (Scavi, pozzi e scavi generali)</a:t>
            </a:r>
            <a:endParaRPr lang="it-CH" dirty="0"/>
          </a:p>
          <a:p>
            <a:pPr marL="182245" indent="-182245">
              <a:buFont typeface="Arial" panose="020B0604020202020204" pitchFamily="34" charset="0"/>
              <a:buChar char="•"/>
            </a:pPr>
            <a:r>
              <a:rPr lang="it-CH" dirty="0">
                <a:latin typeface="Calibri"/>
                <a:cs typeface="Calibri"/>
              </a:rPr>
              <a:t>Novità del capitolo 6 (Lavori di smantellamento e di demolizione)</a:t>
            </a:r>
            <a:endParaRPr lang="it-CH" dirty="0"/>
          </a:p>
        </p:txBody>
      </p:sp>
      <p:pic>
        <p:nvPicPr>
          <p:cNvPr id="5" name="Grafik 4">
            <a:extLst>
              <a:ext uri="{FF2B5EF4-FFF2-40B4-BE49-F238E27FC236}">
                <a16:creationId xmlns:a16="http://schemas.microsoft.com/office/drawing/2014/main" id="{8F3A2720-60C7-4C45-B14B-C3267EE60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00" y="576000"/>
            <a:ext cx="1778000" cy="800100"/>
          </a:xfrm>
          <a:prstGeom prst="rect">
            <a:avLst/>
          </a:prstGeom>
        </p:spPr>
      </p:pic>
    </p:spTree>
    <p:extLst>
      <p:ext uri="{BB962C8B-B14F-4D97-AF65-F5344CB8AC3E}">
        <p14:creationId xmlns:p14="http://schemas.microsoft.com/office/powerpoint/2010/main" val="89851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259207" y="1447800"/>
            <a:ext cx="5159202" cy="120032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Una </a:t>
            </a:r>
            <a:r>
              <a:rPr lang="de-DE" dirty="0" err="1">
                <a:latin typeface="Calibri"/>
                <a:cs typeface="Calibri"/>
              </a:rPr>
              <a:t>parete</a:t>
            </a:r>
            <a:r>
              <a:rPr lang="de-DE" dirty="0">
                <a:latin typeface="Calibri"/>
                <a:cs typeface="Calibri"/>
              </a:rPr>
              <a:t> di </a:t>
            </a:r>
            <a:r>
              <a:rPr lang="de-DE" dirty="0" err="1">
                <a:latin typeface="Calibri"/>
                <a:cs typeface="Calibri"/>
              </a:rPr>
              <a:t>protezione</a:t>
            </a:r>
            <a:r>
              <a:rPr lang="de-DE" dirty="0">
                <a:latin typeface="Calibri"/>
                <a:cs typeface="Calibri"/>
              </a:rPr>
              <a:t> da </a:t>
            </a:r>
            <a:r>
              <a:rPr lang="de-DE" dirty="0" err="1">
                <a:latin typeface="Calibri"/>
                <a:cs typeface="Calibri"/>
              </a:rPr>
              <a:t>copritetto</a:t>
            </a:r>
            <a:r>
              <a:rPr lang="de-DE" dirty="0">
                <a:latin typeface="Calibri"/>
                <a:cs typeface="Calibri"/>
              </a:rPr>
              <a:t> sul </a:t>
            </a:r>
            <a:r>
              <a:rPr lang="de-DE" dirty="0" err="1">
                <a:latin typeface="Calibri"/>
                <a:cs typeface="Calibri"/>
              </a:rPr>
              <a:t>ponte</a:t>
            </a:r>
            <a:r>
              <a:rPr lang="de-DE" dirty="0">
                <a:latin typeface="Calibri"/>
                <a:cs typeface="Calibri"/>
              </a:rPr>
              <a:t> da </a:t>
            </a:r>
            <a:r>
              <a:rPr lang="de-DE" dirty="0" err="1">
                <a:latin typeface="Calibri"/>
                <a:cs typeface="Calibri"/>
              </a:rPr>
              <a:t>lattoniere</a:t>
            </a:r>
            <a:r>
              <a:rPr lang="de-DE" dirty="0">
                <a:latin typeface="Calibri"/>
                <a:cs typeface="Calibri"/>
              </a:rPr>
              <a:t> del </a:t>
            </a:r>
            <a:r>
              <a:rPr lang="de-DE" dirty="0" err="1">
                <a:latin typeface="Calibri"/>
                <a:cs typeface="Calibri"/>
              </a:rPr>
              <a:t>ponteggio</a:t>
            </a:r>
            <a:r>
              <a:rPr lang="de-DE" dirty="0">
                <a:latin typeface="Calibri"/>
                <a:cs typeface="Calibri"/>
              </a:rPr>
              <a:t> </a:t>
            </a:r>
            <a:r>
              <a:rPr lang="de-DE" dirty="0" err="1">
                <a:latin typeface="Calibri"/>
                <a:cs typeface="Calibri"/>
              </a:rPr>
              <a:t>ora</a:t>
            </a:r>
            <a:r>
              <a:rPr lang="de-DE" dirty="0">
                <a:latin typeface="Calibri"/>
                <a:cs typeface="Calibri"/>
              </a:rPr>
              <a:t> è </a:t>
            </a:r>
            <a:r>
              <a:rPr lang="de-DE" dirty="0" err="1">
                <a:latin typeface="Calibri"/>
                <a:cs typeface="Calibri"/>
              </a:rPr>
              <a:t>necessaria</a:t>
            </a:r>
            <a:r>
              <a:rPr lang="de-DE" dirty="0">
                <a:latin typeface="Calibri"/>
                <a:cs typeface="Calibri"/>
              </a:rPr>
              <a:t> a </a:t>
            </a:r>
            <a:r>
              <a:rPr lang="de-DE" dirty="0" err="1">
                <a:latin typeface="Calibri"/>
                <a:cs typeface="Calibri"/>
              </a:rPr>
              <a:t>partire</a:t>
            </a:r>
            <a:r>
              <a:rPr lang="de-DE" dirty="0">
                <a:latin typeface="Calibri"/>
                <a:cs typeface="Calibri"/>
              </a:rPr>
              <a:t> da </a:t>
            </a:r>
            <a:r>
              <a:rPr lang="de-DE" dirty="0" err="1">
                <a:latin typeface="Calibri"/>
                <a:cs typeface="Calibri"/>
              </a:rPr>
              <a:t>un’inclinazione</a:t>
            </a:r>
            <a:r>
              <a:rPr lang="de-DE" dirty="0">
                <a:latin typeface="Calibri"/>
                <a:cs typeface="Calibri"/>
              </a:rPr>
              <a:t> del </a:t>
            </a:r>
            <a:r>
              <a:rPr lang="de-DE" dirty="0" err="1">
                <a:latin typeface="Calibri"/>
                <a:cs typeface="Calibri"/>
              </a:rPr>
              <a:t>tetto</a:t>
            </a:r>
            <a:r>
              <a:rPr lang="de-DE" dirty="0">
                <a:latin typeface="Calibri"/>
                <a:cs typeface="Calibri"/>
              </a:rPr>
              <a:t> di 30</a:t>
            </a:r>
            <a:r>
              <a:rPr lang="de-CH" b="0" i="0" dirty="0">
                <a:solidFill>
                  <a:srgbClr val="000000"/>
                </a:solidFill>
                <a:effectLst/>
                <a:latin typeface="Calibri"/>
                <a:cs typeface="Calibri"/>
              </a:rPr>
              <a:t>°</a:t>
            </a:r>
            <a:r>
              <a:rPr lang="de-CH" dirty="0">
                <a:solidFill>
                  <a:srgbClr val="000000"/>
                </a:solidFill>
                <a:latin typeface="Calibri"/>
                <a:cs typeface="Calibri"/>
              </a:rPr>
              <a:t> </a:t>
            </a:r>
            <a:r>
              <a:rPr lang="de-CH" dirty="0" err="1">
                <a:solidFill>
                  <a:srgbClr val="000000"/>
                </a:solidFill>
                <a:latin typeface="Calibri"/>
                <a:cs typeface="Calibri"/>
              </a:rPr>
              <a:t>anziché</a:t>
            </a:r>
            <a:r>
              <a:rPr lang="de-CH" dirty="0">
                <a:solidFill>
                  <a:srgbClr val="000000"/>
                </a:solidFill>
                <a:latin typeface="Calibri"/>
                <a:cs typeface="Calibri"/>
              </a:rPr>
              <a:t> di 25</a:t>
            </a:r>
            <a:r>
              <a:rPr lang="de-CH" b="0" i="0" dirty="0">
                <a:solidFill>
                  <a:srgbClr val="000000"/>
                </a:solidFill>
                <a:effectLst/>
                <a:latin typeface="Calibri"/>
                <a:cs typeface="Calibri"/>
              </a:rPr>
              <a:t>°</a:t>
            </a:r>
            <a:endParaRPr lang="de-DE" dirty="0">
              <a:latin typeface="Calibri"/>
              <a:cs typeface="Calibri"/>
            </a:endParaRPr>
          </a:p>
          <a:p>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b="1">
                <a:solidFill>
                  <a:srgbClr val="000000"/>
                </a:solidFill>
                <a:effectLst/>
                <a:latin typeface="Calibri" panose="020F0502020204030204" pitchFamily="34" charset="0"/>
                <a:ea typeface="+mj-ea"/>
                <a:cs typeface="Calibri" panose="020F0502020204030204" pitchFamily="34" charset="0"/>
              </a:rPr>
              <a:t>La parete di protezione da copritetto è necessaria solo a partire da un’inclinazione di 30</a:t>
            </a:r>
            <a:r>
              <a:rPr lang="de-CH" i="0">
                <a:solidFill>
                  <a:srgbClr val="000000"/>
                </a:solidFill>
                <a:effectLst/>
                <a:latin typeface="WordVisi_MSFontService"/>
              </a:rPr>
              <a:t>°</a:t>
            </a:r>
            <a:r>
              <a:rPr lang="de-CH" b="0" i="0">
                <a:solidFill>
                  <a:srgbClr val="000000"/>
                </a:solidFill>
                <a:effectLst/>
                <a:latin typeface="WordVisi_MSFontService"/>
              </a:rPr>
              <a:t> </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1021487"/>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3: </a:t>
            </a:r>
            <a:r>
              <a:rPr lang="de-CH" sz="1400" dirty="0" err="1">
                <a:latin typeface="Calibri"/>
                <a:cs typeface="Calibri"/>
              </a:rPr>
              <a:t>Lavori</a:t>
            </a:r>
            <a:r>
              <a:rPr lang="de-CH" sz="1400" dirty="0">
                <a:latin typeface="Calibri"/>
                <a:cs typeface="Calibri"/>
              </a:rPr>
              <a:t> sui </a:t>
            </a:r>
            <a:r>
              <a:rPr lang="de-CH" sz="1400" dirty="0" err="1">
                <a:latin typeface="Calibri"/>
                <a:cs typeface="Calibri"/>
              </a:rPr>
              <a:t>tetti</a:t>
            </a:r>
            <a:r>
              <a:rPr lang="de-CH" sz="1400" dirty="0">
                <a:latin typeface="Calibri"/>
                <a:cs typeface="Calibri"/>
              </a:rPr>
              <a:t>, </a:t>
            </a:r>
            <a:r>
              <a:rPr lang="de-CH" sz="1400" dirty="0" err="1">
                <a:latin typeface="Calibri"/>
                <a:cs typeface="Calibri"/>
              </a:rPr>
              <a:t>articolo</a:t>
            </a:r>
            <a:r>
              <a:rPr lang="de-CH" sz="1400" dirty="0">
                <a:latin typeface="Calibri"/>
                <a:cs typeface="Calibri"/>
              </a:rPr>
              <a:t> 41 </a:t>
            </a:r>
            <a:r>
              <a:rPr lang="de-CH" sz="1400" dirty="0" err="1">
                <a:latin typeface="Calibri"/>
                <a:cs typeface="Calibri"/>
              </a:rPr>
              <a:t>capoverso</a:t>
            </a:r>
            <a:r>
              <a:rPr lang="de-CH" sz="1400" dirty="0">
                <a:latin typeface="Calibri"/>
                <a:cs typeface="Calibri"/>
              </a:rPr>
              <a:t> 2</a:t>
            </a:r>
            <a:r>
              <a:rPr dirty="0"/>
              <a:t>  </a:t>
            </a:r>
            <a:endParaRPr lang="de-DE" sz="1400" dirty="0">
              <a:latin typeface="Calibri"/>
              <a:cs typeface="Calibri"/>
            </a:endParaRPr>
          </a:p>
        </p:txBody>
      </p:sp>
      <p:pic>
        <p:nvPicPr>
          <p:cNvPr id="5" name="Grafik 4" descr="Ein Bild, das Gebäude enthält.&#10;&#10;Automatisch generierte Beschreibung">
            <a:extLst>
              <a:ext uri="{FF2B5EF4-FFF2-40B4-BE49-F238E27FC236}">
                <a16:creationId xmlns:a16="http://schemas.microsoft.com/office/drawing/2014/main" id="{D259061D-77F2-4505-B6FC-C490D98E4D1D}"/>
              </a:ext>
            </a:extLst>
          </p:cNvPr>
          <p:cNvPicPr>
            <a:picLocks noChangeAspect="1"/>
          </p:cNvPicPr>
          <p:nvPr/>
        </p:nvPicPr>
        <p:blipFill rotWithShape="1">
          <a:blip r:embed="rId3">
            <a:extLst>
              <a:ext uri="{28A0092B-C50C-407E-A947-70E740481C1C}">
                <a14:useLocalDpi xmlns:a14="http://schemas.microsoft.com/office/drawing/2010/main" val="0"/>
              </a:ext>
            </a:extLst>
          </a:blip>
          <a:srcRect b="6530"/>
          <a:stretch/>
        </p:blipFill>
        <p:spPr>
          <a:xfrm>
            <a:off x="900042" y="1466378"/>
            <a:ext cx="2359165" cy="2940159"/>
          </a:xfrm>
          <a:prstGeom prst="rect">
            <a:avLst/>
          </a:prstGeom>
        </p:spPr>
      </p:pic>
      <p:sp>
        <p:nvSpPr>
          <p:cNvPr id="6" name="Textfeld 5">
            <a:extLst>
              <a:ext uri="{FF2B5EF4-FFF2-40B4-BE49-F238E27FC236}">
                <a16:creationId xmlns:a16="http://schemas.microsoft.com/office/drawing/2014/main" id="{B12207AD-D06C-47F8-A422-153CA73B815D}"/>
              </a:ext>
            </a:extLst>
          </p:cNvPr>
          <p:cNvSpPr txBox="1"/>
          <p:nvPr/>
        </p:nvSpPr>
        <p:spPr>
          <a:xfrm>
            <a:off x="900042" y="4429868"/>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132015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900042" y="1447800"/>
            <a:ext cx="7518367" cy="2308324"/>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Se l’inclinazione è compresa tra 45</a:t>
            </a:r>
            <a:r>
              <a:rPr lang="de-CH">
                <a:latin typeface="Calibri"/>
                <a:cs typeface="Calibri"/>
              </a:rPr>
              <a:t>° e 60°, oltre al ponte da lattoniere con parete di protezione da copritetto devono essere adottate misure di protezione:</a:t>
            </a:r>
            <a:endParaRPr lang="de-DE" dirty="0">
              <a:latin typeface="Calibri"/>
              <a:cs typeface="Calibri"/>
            </a:endParaRPr>
          </a:p>
          <a:p>
            <a:endParaRPr lang="de-CH" dirty="0">
              <a:latin typeface="Calibri"/>
              <a:cs typeface="Calibri"/>
            </a:endParaRPr>
          </a:p>
          <a:p>
            <a:pPr marL="285750" indent="-285750">
              <a:buFont typeface="Arial"/>
              <a:buChar char="•"/>
            </a:pPr>
            <a:r>
              <a:rPr lang="de-CH">
                <a:latin typeface="Calibri"/>
                <a:cs typeface="Calibri"/>
              </a:rPr>
              <a:t>piattaforme di lavoro</a:t>
            </a:r>
          </a:p>
          <a:p>
            <a:pPr marL="285750" indent="-285750">
              <a:buFont typeface="Arial"/>
              <a:buChar char="•"/>
            </a:pPr>
            <a:r>
              <a:rPr lang="de-CH">
                <a:latin typeface="Calibri"/>
                <a:cs typeface="Calibri"/>
              </a:rPr>
              <a:t>funi di sicurezza</a:t>
            </a:r>
          </a:p>
          <a:p>
            <a:pPr marL="285750" indent="-285750">
              <a:buFont typeface="Arial"/>
              <a:buChar char="•"/>
            </a:pPr>
            <a:endParaRPr lang="de-CH" dirty="0">
              <a:latin typeface="Calibri"/>
              <a:cs typeface="Calibri"/>
            </a:endParaRPr>
          </a:p>
          <a:p>
            <a:r>
              <a:rPr lang="de-CH">
                <a:latin typeface="Calibri"/>
                <a:cs typeface="Calibri"/>
              </a:rPr>
              <a:t>A partire da un’inclinazione di 60° è consentito lavorare solo da ponteggi o piattaforme di lavoro elevabili.</a:t>
            </a:r>
          </a:p>
          <a:p>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Misure supplementari a partire da un’inclinazione del tetto di 45</a:t>
            </a:r>
            <a:r>
              <a:rPr lang="de-CH">
                <a:solidFill>
                  <a:srgbClr val="000000"/>
                </a:solidFill>
                <a:latin typeface="Calibri"/>
                <a:cs typeface="Calibri"/>
              </a:rPr>
              <a:t>°</a:t>
            </a:r>
            <a:endParaRPr lang="de-DE" kern="0"/>
          </a:p>
        </p:txBody>
      </p:sp>
      <p:sp>
        <p:nvSpPr>
          <p:cNvPr id="10" name="Textfeld 9">
            <a:extLst>
              <a:ext uri="{FF2B5EF4-FFF2-40B4-BE49-F238E27FC236}">
                <a16:creationId xmlns:a16="http://schemas.microsoft.com/office/drawing/2014/main" id="{A43ADBE0-B525-4E74-8492-48DAD1E38D71}"/>
              </a:ext>
            </a:extLst>
          </p:cNvPr>
          <p:cNvSpPr txBox="1"/>
          <p:nvPr/>
        </p:nvSpPr>
        <p:spPr>
          <a:xfrm>
            <a:off x="813676" y="1021480"/>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3: </a:t>
            </a:r>
            <a:r>
              <a:rPr lang="de-CH" sz="1400" dirty="0" err="1">
                <a:latin typeface="Calibri"/>
                <a:cs typeface="Calibri"/>
              </a:rPr>
              <a:t>Lavori</a:t>
            </a:r>
            <a:r>
              <a:rPr lang="de-CH" sz="1400" dirty="0">
                <a:latin typeface="Calibri"/>
                <a:cs typeface="Calibri"/>
              </a:rPr>
              <a:t> sui </a:t>
            </a:r>
            <a:r>
              <a:rPr lang="de-CH" sz="1400" dirty="0" err="1">
                <a:latin typeface="Calibri"/>
                <a:cs typeface="Calibri"/>
              </a:rPr>
              <a:t>tetti</a:t>
            </a:r>
            <a:r>
              <a:rPr lang="de-CH" sz="1400" dirty="0">
                <a:latin typeface="Calibri"/>
                <a:cs typeface="Calibri"/>
              </a:rPr>
              <a:t>, </a:t>
            </a:r>
            <a:r>
              <a:rPr lang="de-CH" sz="1400" dirty="0" err="1">
                <a:latin typeface="Calibri"/>
                <a:cs typeface="Calibri"/>
              </a:rPr>
              <a:t>articolo</a:t>
            </a:r>
            <a:r>
              <a:rPr lang="de-CH" sz="1400" dirty="0">
                <a:latin typeface="Calibri"/>
                <a:cs typeface="Calibri"/>
              </a:rPr>
              <a:t> 41 </a:t>
            </a:r>
            <a:r>
              <a:rPr lang="de-CH" sz="1400" dirty="0" err="1">
                <a:latin typeface="Calibri"/>
                <a:cs typeface="Calibri"/>
              </a:rPr>
              <a:t>capoverso</a:t>
            </a:r>
            <a:r>
              <a:rPr lang="de-CH" sz="1400" dirty="0">
                <a:latin typeface="Calibri"/>
                <a:cs typeface="Calibri"/>
              </a:rPr>
              <a:t> 2</a:t>
            </a:r>
            <a:r>
              <a:rPr dirty="0"/>
              <a:t>  </a:t>
            </a:r>
            <a:endParaRPr lang="de-DE" sz="1400" dirty="0">
              <a:latin typeface="Calibri"/>
              <a:cs typeface="Calibri"/>
            </a:endParaRPr>
          </a:p>
        </p:txBody>
      </p:sp>
    </p:spTree>
    <p:extLst>
      <p:ext uri="{BB962C8B-B14F-4D97-AF65-F5344CB8AC3E}">
        <p14:creationId xmlns:p14="http://schemas.microsoft.com/office/powerpoint/2010/main" val="109585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L’impiego di una parete di ritenuta sul tetto è ormai consentita solo fino a un’inclinazione del tetto di 45°</a:t>
            </a:r>
            <a:endParaRPr lang="de-DE"/>
          </a:p>
          <a:p>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10409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Parete di ritenuta sul tetto consentita ormai solo fino a un’inclinazione del tetto di 45°</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1077109"/>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3: </a:t>
            </a:r>
            <a:r>
              <a:rPr lang="de-CH" sz="1400" dirty="0" err="1">
                <a:latin typeface="Calibri"/>
                <a:cs typeface="Calibri"/>
              </a:rPr>
              <a:t>Lavori</a:t>
            </a:r>
            <a:r>
              <a:rPr lang="de-CH" sz="1400" dirty="0">
                <a:latin typeface="Calibri"/>
                <a:cs typeface="Calibri"/>
              </a:rPr>
              <a:t> sui </a:t>
            </a:r>
            <a:r>
              <a:rPr lang="de-CH" sz="1400" dirty="0" err="1">
                <a:latin typeface="Calibri"/>
                <a:cs typeface="Calibri"/>
              </a:rPr>
              <a:t>tetti</a:t>
            </a:r>
            <a:r>
              <a:rPr lang="de-CH" sz="1400" dirty="0">
                <a:latin typeface="Calibri"/>
                <a:cs typeface="Calibri"/>
              </a:rPr>
              <a:t>, </a:t>
            </a:r>
            <a:r>
              <a:rPr lang="de-CH" sz="1400" dirty="0" err="1">
                <a:latin typeface="Calibri"/>
                <a:cs typeface="Calibri"/>
              </a:rPr>
              <a:t>articolo</a:t>
            </a:r>
            <a:r>
              <a:rPr lang="de-CH" sz="1400" dirty="0">
                <a:latin typeface="Calibri"/>
                <a:cs typeface="Calibri"/>
              </a:rPr>
              <a:t> 42</a:t>
            </a:r>
            <a:r>
              <a:rPr dirty="0"/>
              <a:t>  </a:t>
            </a:r>
            <a:endParaRPr lang="de-DE" sz="1400" dirty="0">
              <a:latin typeface="Calibri" pitchFamily="34" charset="0"/>
              <a:cs typeface="Calibri"/>
            </a:endParaRPr>
          </a:p>
        </p:txBody>
      </p:sp>
      <p:pic>
        <p:nvPicPr>
          <p:cNvPr id="3" name="Grafik 3" descr="Ein Bild, das Himmel, Gebäude enthält.  Beschreibung automatisch generiert.">
            <a:extLst>
              <a:ext uri="{FF2B5EF4-FFF2-40B4-BE49-F238E27FC236}">
                <a16:creationId xmlns:a16="http://schemas.microsoft.com/office/drawing/2014/main" id="{6760B89D-76B3-4397-A6B3-7BA12F0378F5}"/>
              </a:ext>
            </a:extLst>
          </p:cNvPr>
          <p:cNvPicPr>
            <a:picLocks noChangeAspect="1"/>
          </p:cNvPicPr>
          <p:nvPr/>
        </p:nvPicPr>
        <p:blipFill>
          <a:blip r:embed="rId3"/>
          <a:stretch>
            <a:fillRect/>
          </a:stretch>
        </p:blipFill>
        <p:spPr>
          <a:xfrm>
            <a:off x="897606" y="1446046"/>
            <a:ext cx="2210302" cy="1915528"/>
          </a:xfrm>
          <a:prstGeom prst="rect">
            <a:avLst/>
          </a:prstGeom>
        </p:spPr>
      </p:pic>
      <p:sp>
        <p:nvSpPr>
          <p:cNvPr id="2" name="Textfeld 1">
            <a:extLst>
              <a:ext uri="{FF2B5EF4-FFF2-40B4-BE49-F238E27FC236}">
                <a16:creationId xmlns:a16="http://schemas.microsoft.com/office/drawing/2014/main" id="{A6EF7860-8D27-4EFB-A1EC-C2FCFB6093EB}"/>
              </a:ext>
            </a:extLst>
          </p:cNvPr>
          <p:cNvSpPr txBox="1"/>
          <p:nvPr/>
        </p:nvSpPr>
        <p:spPr>
          <a:xfrm>
            <a:off x="826477" y="336525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67150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solidFill>
            <a:srgbClr val="328BF6">
              <a:alpha val="32157"/>
            </a:srgbClr>
          </a:solidFill>
          <a:ln w="15875">
            <a:solidFill>
              <a:srgbClr val="328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Ponteggi</a:t>
            </a:r>
            <a:endParaRPr lang="LID4096" sz="900" b="1" dirty="0">
              <a:solidFill>
                <a:schemeClr val="bg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AFD7A8D5-3092-42DA-91F3-6DD4C1501B46}"/>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232357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Per gli elementi incorporati o annessi al ponteggio occorre richiedere l’autorizzazione dell’installatore del ponteggio.</a:t>
            </a:r>
          </a:p>
          <a:p>
            <a:endParaRPr lang="de-DE" dirty="0">
              <a:latin typeface="Calibri"/>
              <a:cs typeface="Calibri"/>
            </a:endParaRPr>
          </a:p>
          <a:p>
            <a:r>
              <a:rPr lang="de-CH">
                <a:latin typeface="Calibri"/>
                <a:cs typeface="Arial"/>
              </a:rPr>
              <a:t>Vi rientrano anche l’applicazione di cartelloni pubblicitari o i rivestimenti del ponteggio.</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Elementi incorporati o annessi al ponteggio necessitano di un’autorizzazione</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34538" y="1007572"/>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4: </a:t>
            </a:r>
            <a:r>
              <a:rPr lang="de-CH" sz="1400" dirty="0" err="1">
                <a:latin typeface="Calibri"/>
                <a:cs typeface="Calibri"/>
              </a:rPr>
              <a:t>Ponteggi</a:t>
            </a:r>
            <a:r>
              <a:rPr lang="de-CH" sz="1400" dirty="0">
                <a:latin typeface="Calibri"/>
                <a:cs typeface="Calibri"/>
              </a:rPr>
              <a:t>, </a:t>
            </a:r>
            <a:r>
              <a:rPr lang="de-CH" sz="1400" dirty="0" err="1">
                <a:latin typeface="Calibri"/>
                <a:cs typeface="Calibri"/>
              </a:rPr>
              <a:t>articolo</a:t>
            </a:r>
            <a:r>
              <a:rPr lang="de-CH" sz="1400" dirty="0">
                <a:latin typeface="Calibri"/>
                <a:cs typeface="Calibri"/>
              </a:rPr>
              <a:t> 52</a:t>
            </a:r>
            <a:r>
              <a:rPr dirty="0"/>
              <a:t> </a:t>
            </a:r>
            <a:endParaRPr lang="LID4096" sz="1400" dirty="0">
              <a:latin typeface="Calibri"/>
              <a:cs typeface="Calibri"/>
            </a:endParaRPr>
          </a:p>
        </p:txBody>
      </p:sp>
      <p:pic>
        <p:nvPicPr>
          <p:cNvPr id="6" name="Grafik 10" descr="Ein Bild, das Text enthält.  Beschreibung automatisch generiert.">
            <a:extLst>
              <a:ext uri="{FF2B5EF4-FFF2-40B4-BE49-F238E27FC236}">
                <a16:creationId xmlns:a16="http://schemas.microsoft.com/office/drawing/2014/main" id="{EF117CEF-2A29-4FAB-B069-42CD7C9E710D}"/>
              </a:ext>
            </a:extLst>
          </p:cNvPr>
          <p:cNvPicPr>
            <a:picLocks noChangeAspect="1"/>
          </p:cNvPicPr>
          <p:nvPr/>
        </p:nvPicPr>
        <p:blipFill>
          <a:blip r:embed="rId3"/>
          <a:stretch>
            <a:fillRect/>
          </a:stretch>
        </p:blipFill>
        <p:spPr>
          <a:xfrm>
            <a:off x="864943" y="1445171"/>
            <a:ext cx="2336556" cy="3038972"/>
          </a:xfrm>
          <a:prstGeom prst="rect">
            <a:avLst/>
          </a:prstGeom>
        </p:spPr>
      </p:pic>
      <p:sp>
        <p:nvSpPr>
          <p:cNvPr id="12" name="Textfeld 11">
            <a:extLst>
              <a:ext uri="{FF2B5EF4-FFF2-40B4-BE49-F238E27FC236}">
                <a16:creationId xmlns:a16="http://schemas.microsoft.com/office/drawing/2014/main" id="{35F2BCFA-A2E9-4074-BF64-8930BA454403}"/>
              </a:ext>
            </a:extLst>
          </p:cNvPr>
          <p:cNvSpPr txBox="1"/>
          <p:nvPr/>
        </p:nvSpPr>
        <p:spPr>
          <a:xfrm>
            <a:off x="755040" y="448627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Baureklamen.ch</a:t>
            </a:r>
            <a:r>
              <a:t> </a:t>
            </a:r>
            <a:endParaRPr lang="de-DE" sz="600" b="1" err="1">
              <a:latin typeface="Calibri" pitchFamily="34" charset="0"/>
            </a:endParaRPr>
          </a:p>
        </p:txBody>
      </p:sp>
    </p:spTree>
    <p:extLst>
      <p:ext uri="{BB962C8B-B14F-4D97-AF65-F5344CB8AC3E}">
        <p14:creationId xmlns:p14="http://schemas.microsoft.com/office/powerpoint/2010/main" val="71469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079897" cy="120032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Non è più consentito utilizzare una struttura portante verticale in legno per i ponteggi.</a:t>
            </a:r>
            <a:endParaRPr lang="de-DE">
              <a:cs typeface="Arial" pitchFamily="34" charset="0"/>
            </a:endParaRPr>
          </a:p>
          <a:p>
            <a:endParaRPr lang="de-DE">
              <a:latin typeface="Calibri"/>
              <a:cs typeface="Calibri"/>
            </a:endParaRPr>
          </a:p>
          <a:p>
            <a:r>
              <a:rPr lang="de-DE">
                <a:latin typeface="Calibri"/>
                <a:cs typeface="Calibri"/>
              </a:rPr>
              <a:t>Utilizzare solo ponteggi in acciaio o alluminio!</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41637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dirty="0" err="1">
                <a:solidFill>
                  <a:srgbClr val="000000"/>
                </a:solidFill>
                <a:latin typeface="Calibri"/>
                <a:cs typeface="Calibri"/>
              </a:rPr>
              <a:t>Vietati</a:t>
            </a:r>
            <a:r>
              <a:rPr lang="de-DE" dirty="0">
                <a:solidFill>
                  <a:srgbClr val="000000"/>
                </a:solidFill>
                <a:latin typeface="Calibri"/>
                <a:cs typeface="Calibri"/>
              </a:rPr>
              <a:t> i </a:t>
            </a:r>
            <a:r>
              <a:rPr lang="de-DE" dirty="0" err="1">
                <a:solidFill>
                  <a:srgbClr val="000000"/>
                </a:solidFill>
                <a:latin typeface="Calibri"/>
                <a:cs typeface="Calibri"/>
              </a:rPr>
              <a:t>ponteggi</a:t>
            </a:r>
            <a:r>
              <a:rPr lang="de-DE" dirty="0">
                <a:solidFill>
                  <a:srgbClr val="000000"/>
                </a:solidFill>
                <a:latin typeface="Calibri"/>
                <a:cs typeface="Calibri"/>
              </a:rPr>
              <a:t> per </a:t>
            </a:r>
            <a:r>
              <a:rPr lang="de-DE" dirty="0" err="1">
                <a:solidFill>
                  <a:srgbClr val="000000"/>
                </a:solidFill>
                <a:latin typeface="Calibri"/>
                <a:cs typeface="Calibri"/>
              </a:rPr>
              <a:t>facciate</a:t>
            </a:r>
            <a:r>
              <a:rPr lang="de-DE" dirty="0">
                <a:solidFill>
                  <a:srgbClr val="000000"/>
                </a:solidFill>
                <a:latin typeface="Calibri"/>
                <a:cs typeface="Calibri"/>
              </a:rPr>
              <a:t> </a:t>
            </a:r>
            <a:r>
              <a:rPr lang="de-DE" dirty="0" err="1">
                <a:solidFill>
                  <a:srgbClr val="000000"/>
                </a:solidFill>
                <a:latin typeface="Calibri"/>
                <a:cs typeface="Calibri"/>
              </a:rPr>
              <a:t>con</a:t>
            </a:r>
            <a:r>
              <a:rPr lang="de-DE" dirty="0">
                <a:solidFill>
                  <a:srgbClr val="000000"/>
                </a:solidFill>
                <a:latin typeface="Calibri"/>
                <a:cs typeface="Calibri"/>
              </a:rPr>
              <a:t> </a:t>
            </a:r>
            <a:r>
              <a:rPr lang="de-DE" dirty="0" err="1">
                <a:solidFill>
                  <a:srgbClr val="000000"/>
                </a:solidFill>
                <a:latin typeface="Calibri"/>
                <a:cs typeface="Calibri"/>
              </a:rPr>
              <a:t>struttura</a:t>
            </a:r>
            <a:r>
              <a:rPr lang="de-DE" dirty="0">
                <a:solidFill>
                  <a:srgbClr val="000000"/>
                </a:solidFill>
                <a:latin typeface="Calibri"/>
                <a:cs typeface="Calibri"/>
              </a:rPr>
              <a:t> </a:t>
            </a:r>
            <a:r>
              <a:rPr lang="de-DE" dirty="0" err="1">
                <a:solidFill>
                  <a:srgbClr val="000000"/>
                </a:solidFill>
                <a:latin typeface="Calibri"/>
                <a:cs typeface="Calibri"/>
              </a:rPr>
              <a:t>verticale</a:t>
            </a:r>
            <a:r>
              <a:rPr lang="de-DE" dirty="0">
                <a:solidFill>
                  <a:srgbClr val="000000"/>
                </a:solidFill>
                <a:latin typeface="Calibri"/>
                <a:cs typeface="Calibri"/>
              </a:rPr>
              <a:t> in </a:t>
            </a:r>
            <a:r>
              <a:rPr lang="de-DE" dirty="0" err="1">
                <a:solidFill>
                  <a:srgbClr val="000000"/>
                </a:solidFill>
                <a:latin typeface="Calibri"/>
                <a:cs typeface="Calibri"/>
              </a:rPr>
              <a:t>legno</a:t>
            </a:r>
            <a:endParaRPr lang="de-DE" dirty="0">
              <a:solidFill>
                <a:srgbClr val="000000"/>
              </a:solidFill>
              <a:latin typeface="Calibri"/>
              <a:cs typeface="Calibri"/>
            </a:endParaRPr>
          </a:p>
          <a:p>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0631" y="958711"/>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4: </a:t>
            </a:r>
            <a:r>
              <a:rPr lang="de-CH" sz="1400" dirty="0" err="1">
                <a:latin typeface="Calibri"/>
                <a:cs typeface="Calibri"/>
              </a:rPr>
              <a:t>Ponteggi</a:t>
            </a:r>
            <a:r>
              <a:rPr lang="de-CH" sz="1400" dirty="0">
                <a:latin typeface="Calibri"/>
                <a:cs typeface="Calibri"/>
              </a:rPr>
              <a:t>, </a:t>
            </a:r>
            <a:r>
              <a:rPr lang="de-CH" sz="1400" dirty="0" err="1">
                <a:latin typeface="Calibri"/>
                <a:cs typeface="Calibri"/>
              </a:rPr>
              <a:t>articolo</a:t>
            </a:r>
            <a:r>
              <a:rPr lang="de-CH" sz="1400" dirty="0">
                <a:latin typeface="Calibri"/>
                <a:cs typeface="Calibri"/>
              </a:rPr>
              <a:t> 54</a:t>
            </a:r>
            <a:r>
              <a:rPr dirty="0"/>
              <a:t>  </a:t>
            </a:r>
            <a:endParaRPr lang="de-DE" sz="1400" dirty="0">
              <a:latin typeface="Calibri" pitchFamily="34" charset="0"/>
              <a:cs typeface="Calibri"/>
            </a:endParaRPr>
          </a:p>
        </p:txBody>
      </p:sp>
      <p:sp>
        <p:nvSpPr>
          <p:cNvPr id="5" name="Textfeld 4">
            <a:extLst>
              <a:ext uri="{FF2B5EF4-FFF2-40B4-BE49-F238E27FC236}">
                <a16:creationId xmlns:a16="http://schemas.microsoft.com/office/drawing/2014/main" id="{95C08EA5-453F-4CDF-B0AB-3438D2947C2B}"/>
              </a:ext>
            </a:extLst>
          </p:cNvPr>
          <p:cNvSpPr txBox="1"/>
          <p:nvPr/>
        </p:nvSpPr>
        <p:spPr>
          <a:xfrm>
            <a:off x="755040" y="448627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dirty="0">
              <a:latin typeface="Calibri" pitchFamily="34" charset="0"/>
            </a:endParaRPr>
          </a:p>
        </p:txBody>
      </p:sp>
      <p:pic>
        <p:nvPicPr>
          <p:cNvPr id="3" name="Grafik 2">
            <a:extLst>
              <a:ext uri="{FF2B5EF4-FFF2-40B4-BE49-F238E27FC236}">
                <a16:creationId xmlns:a16="http://schemas.microsoft.com/office/drawing/2014/main" id="{183A3688-36EC-4B7C-9227-55D8A48530E9}"/>
              </a:ext>
            </a:extLst>
          </p:cNvPr>
          <p:cNvPicPr>
            <a:picLocks noChangeAspect="1"/>
          </p:cNvPicPr>
          <p:nvPr/>
        </p:nvPicPr>
        <p:blipFill rotWithShape="1">
          <a:blip r:embed="rId3"/>
          <a:srcRect r="26081"/>
          <a:stretch/>
        </p:blipFill>
        <p:spPr>
          <a:xfrm>
            <a:off x="900869" y="1345429"/>
            <a:ext cx="2392166" cy="3298216"/>
          </a:xfrm>
          <a:prstGeom prst="rect">
            <a:avLst/>
          </a:prstGeom>
        </p:spPr>
      </p:pic>
    </p:spTree>
    <p:extLst>
      <p:ext uri="{BB962C8B-B14F-4D97-AF65-F5344CB8AC3E}">
        <p14:creationId xmlns:p14="http://schemas.microsoft.com/office/powerpoint/2010/main" val="133786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585323"/>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I piani di calpestio con botola possono essere utilizzati solo in casi eccezionali:</a:t>
            </a:r>
            <a:endParaRPr lang="de-DE">
              <a:cs typeface="Arial" pitchFamily="34" charset="0"/>
            </a:endParaRPr>
          </a:p>
          <a:p>
            <a:endParaRPr lang="de-DE">
              <a:latin typeface="Calibri"/>
              <a:cs typeface="Calibri"/>
            </a:endParaRPr>
          </a:p>
          <a:p>
            <a:pPr marL="285750" indent="-285750">
              <a:buFont typeface="Arial"/>
              <a:buChar char="•"/>
            </a:pPr>
            <a:r>
              <a:rPr lang="de-DE">
                <a:latin typeface="Calibri"/>
                <a:cs typeface="Calibri"/>
              </a:rPr>
              <a:t>accesso al livello più alto nella zona del frontone;</a:t>
            </a:r>
          </a:p>
          <a:p>
            <a:pPr marL="285750" indent="-285750">
              <a:buFont typeface="Arial"/>
              <a:buChar char="•"/>
            </a:pPr>
            <a:r>
              <a:rPr lang="de-DE">
                <a:latin typeface="Calibri"/>
                <a:cs typeface="Calibri"/>
              </a:rPr>
              <a:t>per i ponteggi mobili su ruote;</a:t>
            </a:r>
          </a:p>
          <a:p>
            <a:pPr marL="285750" indent="-285750">
              <a:buFont typeface="Arial"/>
              <a:buChar char="•"/>
            </a:pPr>
            <a:r>
              <a:rPr lang="de-DE">
                <a:latin typeface="Calibri"/>
                <a:cs typeface="Calibri"/>
              </a:rPr>
              <a:t>se per motivi di spazio non è possibile fare altrimenti</a:t>
            </a:r>
          </a:p>
          <a:p>
            <a:endParaRPr lang="de-DE">
              <a:latin typeface="Calibri"/>
              <a:cs typeface="Calibri"/>
            </a:endParaRPr>
          </a:p>
          <a:p>
            <a:r>
              <a:rPr lang="de-DE">
                <a:latin typeface="Calibri"/>
                <a:cs typeface="Calibri"/>
              </a:rPr>
              <a:t>Le scale a rampa per ponteggi vanno in ogni caso preferite ai piani di calpestio con botola!</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8396"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dirty="0">
                <a:solidFill>
                  <a:srgbClr val="000000"/>
                </a:solidFill>
                <a:latin typeface="Calibri"/>
                <a:cs typeface="Calibri"/>
              </a:rPr>
              <a:t>Piani di </a:t>
            </a:r>
            <a:r>
              <a:rPr lang="de-DE" dirty="0" err="1">
                <a:solidFill>
                  <a:srgbClr val="000000"/>
                </a:solidFill>
                <a:latin typeface="Calibri"/>
                <a:cs typeface="Calibri"/>
              </a:rPr>
              <a:t>calpestio</a:t>
            </a:r>
            <a:r>
              <a:rPr lang="de-DE" dirty="0">
                <a:solidFill>
                  <a:srgbClr val="000000"/>
                </a:solidFill>
                <a:latin typeface="Calibri"/>
                <a:cs typeface="Calibri"/>
              </a:rPr>
              <a:t> </a:t>
            </a:r>
            <a:r>
              <a:rPr lang="de-DE" dirty="0" err="1">
                <a:solidFill>
                  <a:srgbClr val="000000"/>
                </a:solidFill>
                <a:latin typeface="Calibri"/>
                <a:cs typeface="Calibri"/>
              </a:rPr>
              <a:t>con</a:t>
            </a:r>
            <a:r>
              <a:rPr lang="de-DE" dirty="0">
                <a:solidFill>
                  <a:srgbClr val="000000"/>
                </a:solidFill>
                <a:latin typeface="Calibri"/>
                <a:cs typeface="Calibri"/>
              </a:rPr>
              <a:t> </a:t>
            </a:r>
            <a:r>
              <a:rPr lang="de-DE" dirty="0" err="1">
                <a:solidFill>
                  <a:srgbClr val="000000"/>
                </a:solidFill>
                <a:latin typeface="Calibri"/>
                <a:cs typeface="Calibri"/>
              </a:rPr>
              <a:t>botola</a:t>
            </a:r>
            <a:r>
              <a:rPr lang="de-DE" dirty="0">
                <a:solidFill>
                  <a:srgbClr val="000000"/>
                </a:solidFill>
                <a:latin typeface="Calibri"/>
                <a:cs typeface="Calibri"/>
              </a:rPr>
              <a:t> </a:t>
            </a:r>
            <a:r>
              <a:rPr lang="de-DE" dirty="0" err="1">
                <a:solidFill>
                  <a:srgbClr val="000000"/>
                </a:solidFill>
                <a:latin typeface="Calibri"/>
                <a:cs typeface="Calibri"/>
              </a:rPr>
              <a:t>ormai</a:t>
            </a:r>
            <a:r>
              <a:rPr lang="de-DE" dirty="0">
                <a:solidFill>
                  <a:srgbClr val="000000"/>
                </a:solidFill>
                <a:latin typeface="Calibri"/>
                <a:cs typeface="Calibri"/>
              </a:rPr>
              <a:t> solo in </a:t>
            </a:r>
            <a:r>
              <a:rPr lang="de-DE" dirty="0" err="1">
                <a:solidFill>
                  <a:srgbClr val="000000"/>
                </a:solidFill>
                <a:latin typeface="Calibri"/>
                <a:cs typeface="Calibri"/>
              </a:rPr>
              <a:t>casi</a:t>
            </a:r>
            <a:r>
              <a:rPr lang="de-DE" dirty="0">
                <a:solidFill>
                  <a:srgbClr val="000000"/>
                </a:solidFill>
                <a:latin typeface="Calibri"/>
                <a:cs typeface="Calibri"/>
              </a:rPr>
              <a:t> </a:t>
            </a:r>
            <a:r>
              <a:rPr lang="de-DE" dirty="0" err="1">
                <a:solidFill>
                  <a:srgbClr val="000000"/>
                </a:solidFill>
                <a:latin typeface="Calibri"/>
                <a:cs typeface="Calibri"/>
              </a:rPr>
              <a:t>eccezionali</a:t>
            </a:r>
            <a:endParaRPr lang="de-DE" dirty="0">
              <a:solidFill>
                <a:srgbClr val="000000"/>
              </a:solidFill>
              <a:latin typeface="Calibri"/>
              <a:cs typeface="Calibri"/>
            </a:endParaRPr>
          </a:p>
          <a:p>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4: Ponteggi, articolo 56</a:t>
            </a:r>
            <a:r>
              <a:t>  </a:t>
            </a:r>
            <a:endParaRPr lang="de-DE" sz="1400" dirty="0">
              <a:latin typeface="Calibri" pitchFamily="34" charset="0"/>
              <a:cs typeface="Calibri"/>
            </a:endParaRPr>
          </a:p>
        </p:txBody>
      </p:sp>
      <p:pic>
        <p:nvPicPr>
          <p:cNvPr id="1026" name="Picture 2" descr="Von einem Level zum nächsten mit Gerüstdurchstiegen">
            <a:extLst>
              <a:ext uri="{FF2B5EF4-FFF2-40B4-BE49-F238E27FC236}">
                <a16:creationId xmlns:a16="http://schemas.microsoft.com/office/drawing/2014/main" id="{83D9FFE1-0E12-4AC1-8AC4-49B8508D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924" y="1563638"/>
            <a:ext cx="1857496" cy="218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9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313932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Ora la distanza verticale tra due corsie dei ponteggi deve essere di almeno 1,9 m. </a:t>
            </a:r>
          </a:p>
          <a:p>
            <a:endParaRPr lang="de-DE">
              <a:latin typeface="Calibri"/>
              <a:cs typeface="Calibri"/>
            </a:endParaRPr>
          </a:p>
          <a:p>
            <a:r>
              <a:rPr lang="de-DE">
                <a:latin typeface="Calibri"/>
                <a:cs typeface="Calibri"/>
              </a:rPr>
              <a:t>La distanza verticale minima di 1,90 non si applica:</a:t>
            </a:r>
          </a:p>
          <a:p>
            <a:pPr marL="285750" indent="-285750">
              <a:buFont typeface="Arial" panose="020B0604020202020204" pitchFamily="34" charset="0"/>
              <a:buChar char="•"/>
            </a:pPr>
            <a:r>
              <a:rPr lang="de-DE">
                <a:latin typeface="Calibri"/>
                <a:cs typeface="Calibri"/>
              </a:rPr>
              <a:t>all’altezza di passaggio inferiore tra il terreno originario e la corsia del ponteggio più bassa;</a:t>
            </a:r>
          </a:p>
          <a:p>
            <a:pPr marL="285750" indent="-285750">
              <a:buFont typeface="Arial" panose="020B0604020202020204" pitchFamily="34" charset="0"/>
              <a:buChar char="•"/>
            </a:pPr>
            <a:r>
              <a:rPr lang="de-DE">
                <a:latin typeface="Calibri"/>
                <a:cs typeface="Calibri"/>
              </a:rPr>
              <a:t>all’altezza di passaggio sopra la corsia del ponteggio più alta.</a:t>
            </a:r>
          </a:p>
          <a:p>
            <a:endParaRPr lang="de-DE">
              <a:latin typeface="Calibri"/>
              <a:cs typeface="Calibri"/>
            </a:endParaRPr>
          </a:p>
          <a:p>
            <a:r>
              <a:rPr lang="de-DE">
                <a:latin typeface="Calibri"/>
                <a:cs typeface="Calibri"/>
              </a:rPr>
              <a:t>L’altezza massima della corsia del ponteggio rimane di 2,30 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La distanza verticale tre due corsie del ponteggio deve essere di min. 1,90 m</a:t>
            </a:r>
            <a:endParaRPr lang="de-DE"/>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5267" y="983359"/>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4: </a:t>
            </a:r>
            <a:r>
              <a:rPr lang="de-CH" sz="1400" dirty="0" err="1">
                <a:latin typeface="Calibri"/>
                <a:cs typeface="Calibri"/>
              </a:rPr>
              <a:t>Ponteggi</a:t>
            </a:r>
            <a:r>
              <a:rPr lang="de-CH" sz="1400" dirty="0">
                <a:latin typeface="Calibri"/>
                <a:cs typeface="Calibri"/>
              </a:rPr>
              <a:t>, </a:t>
            </a:r>
            <a:r>
              <a:rPr lang="de-CH" sz="1400" dirty="0" err="1">
                <a:latin typeface="Calibri"/>
                <a:cs typeface="Calibri"/>
              </a:rPr>
              <a:t>articolo</a:t>
            </a:r>
            <a:r>
              <a:rPr lang="de-CH" sz="1400" dirty="0">
                <a:latin typeface="Calibri"/>
                <a:cs typeface="Calibri"/>
              </a:rPr>
              <a:t> 57</a:t>
            </a:r>
            <a:r>
              <a:rPr dirty="0"/>
              <a:t>  </a:t>
            </a:r>
            <a:endParaRPr lang="de-DE" sz="1400" dirty="0">
              <a:latin typeface="Calibri" pitchFamily="34" charset="0"/>
              <a:cs typeface="Calibri"/>
            </a:endParaRP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E95A295-025E-4CB2-97D7-4FF1D417C5B1}"/>
                  </a:ext>
                </a:extLst>
              </p14:cNvPr>
              <p14:cNvContentPartPr/>
              <p14:nvPr/>
            </p14:nvContentPartPr>
            <p14:xfrm>
              <a:off x="2757412" y="1995525"/>
              <a:ext cx="360" cy="360"/>
            </p14:xfrm>
          </p:contentPart>
        </mc:Choice>
        <mc:Fallback xmlns="">
          <p:pic>
            <p:nvPicPr>
              <p:cNvPr id="3" name="Freihand 2">
                <a:extLst>
                  <a:ext uri="{FF2B5EF4-FFF2-40B4-BE49-F238E27FC236}">
                    <a16:creationId xmlns:a16="http://schemas.microsoft.com/office/drawing/2014/main" id="{2E95A295-025E-4CB2-97D7-4FF1D417C5B1}"/>
                  </a:ext>
                </a:extLst>
              </p:cNvPr>
              <p:cNvPicPr/>
              <p:nvPr/>
            </p:nvPicPr>
            <p:blipFill>
              <a:blip r:embed="rId4"/>
              <a:stretch>
                <a:fillRect/>
              </a:stretch>
            </p:blipFill>
            <p:spPr>
              <a:xfrm>
                <a:off x="2748412" y="19865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9AAD74D-E176-43EC-A60E-3C0D2537E698}"/>
                  </a:ext>
                </a:extLst>
              </p14:cNvPr>
              <p14:cNvContentPartPr/>
              <p14:nvPr/>
            </p14:nvContentPartPr>
            <p14:xfrm>
              <a:off x="2728612" y="1995525"/>
              <a:ext cx="360" cy="360"/>
            </p14:xfrm>
          </p:contentPart>
        </mc:Choice>
        <mc:Fallback xmlns="">
          <p:pic>
            <p:nvPicPr>
              <p:cNvPr id="5" name="Freihand 4">
                <a:extLst>
                  <a:ext uri="{FF2B5EF4-FFF2-40B4-BE49-F238E27FC236}">
                    <a16:creationId xmlns:a16="http://schemas.microsoft.com/office/drawing/2014/main" id="{B9AAD74D-E176-43EC-A60E-3C0D2537E698}"/>
                  </a:ext>
                </a:extLst>
              </p:cNvPr>
              <p:cNvPicPr/>
              <p:nvPr/>
            </p:nvPicPr>
            <p:blipFill>
              <a:blip r:embed="rId6"/>
              <a:stretch>
                <a:fillRect/>
              </a:stretch>
            </p:blipFill>
            <p:spPr>
              <a:xfrm>
                <a:off x="2692612" y="1959525"/>
                <a:ext cx="72000" cy="72000"/>
              </a:xfrm>
              <a:prstGeom prst="rect">
                <a:avLst/>
              </a:prstGeom>
            </p:spPr>
          </p:pic>
        </mc:Fallback>
      </mc:AlternateContent>
      <p:pic>
        <p:nvPicPr>
          <p:cNvPr id="4" name="Grafik 11">
            <a:extLst>
              <a:ext uri="{FF2B5EF4-FFF2-40B4-BE49-F238E27FC236}">
                <a16:creationId xmlns:a16="http://schemas.microsoft.com/office/drawing/2014/main" id="{4824BB62-93C1-4343-9EFE-A8FD35E4ACB5}"/>
              </a:ext>
            </a:extLst>
          </p:cNvPr>
          <p:cNvPicPr>
            <a:picLocks noChangeAspect="1"/>
          </p:cNvPicPr>
          <p:nvPr/>
        </p:nvPicPr>
        <p:blipFill>
          <a:blip r:embed="rId7"/>
          <a:stretch>
            <a:fillRect/>
          </a:stretch>
        </p:blipFill>
        <p:spPr>
          <a:xfrm>
            <a:off x="825267" y="1446859"/>
            <a:ext cx="2339480" cy="3046737"/>
          </a:xfrm>
          <a:prstGeom prst="rect">
            <a:avLst/>
          </a:prstGeom>
        </p:spPr>
      </p:pic>
      <p:sp>
        <p:nvSpPr>
          <p:cNvPr id="2" name="Textfeld 1">
            <a:extLst>
              <a:ext uri="{FF2B5EF4-FFF2-40B4-BE49-F238E27FC236}">
                <a16:creationId xmlns:a16="http://schemas.microsoft.com/office/drawing/2014/main" id="{BDFA3BBE-B0E6-4B5E-92FD-0F4C2A50F69E}"/>
              </a:ext>
            </a:extLst>
          </p:cNvPr>
          <p:cNvSpPr txBox="1"/>
          <p:nvPr/>
        </p:nvSpPr>
        <p:spPr>
          <a:xfrm>
            <a:off x="722068"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173461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866606" y="1447800"/>
            <a:ext cx="4715798"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Al di sotto e al di sopra della </a:t>
            </a:r>
            <a:r>
              <a:rPr lang="de-DE" dirty="0" err="1">
                <a:latin typeface="Calibri"/>
                <a:cs typeface="Calibri"/>
              </a:rPr>
              <a:t>gronda</a:t>
            </a:r>
            <a:r>
              <a:rPr lang="de-DE" dirty="0">
                <a:latin typeface="Calibri"/>
                <a:cs typeface="Calibri"/>
              </a:rPr>
              <a:t> la </a:t>
            </a:r>
            <a:r>
              <a:rPr lang="de-DE" dirty="0" err="1">
                <a:latin typeface="Calibri"/>
                <a:cs typeface="Calibri"/>
              </a:rPr>
              <a:t>parete</a:t>
            </a:r>
            <a:r>
              <a:rPr lang="de-DE" dirty="0">
                <a:latin typeface="Calibri"/>
                <a:cs typeface="Calibri"/>
              </a:rPr>
              <a:t> di </a:t>
            </a:r>
            <a:r>
              <a:rPr lang="de-DE" dirty="0" err="1">
                <a:latin typeface="Calibri"/>
                <a:cs typeface="Calibri"/>
              </a:rPr>
              <a:t>protezione</a:t>
            </a:r>
            <a:r>
              <a:rPr lang="de-DE" dirty="0">
                <a:latin typeface="Calibri"/>
                <a:cs typeface="Calibri"/>
              </a:rPr>
              <a:t> da </a:t>
            </a:r>
            <a:r>
              <a:rPr lang="de-DE" dirty="0" err="1">
                <a:latin typeface="Calibri"/>
                <a:cs typeface="Calibri"/>
              </a:rPr>
              <a:t>copritetto</a:t>
            </a:r>
            <a:r>
              <a:rPr lang="de-DE" dirty="0">
                <a:latin typeface="Calibri"/>
                <a:cs typeface="Calibri"/>
              </a:rPr>
              <a:t> </a:t>
            </a:r>
            <a:r>
              <a:rPr lang="de-DE" dirty="0" err="1">
                <a:latin typeface="Calibri"/>
                <a:cs typeface="Calibri"/>
              </a:rPr>
              <a:t>può</a:t>
            </a:r>
            <a:r>
              <a:rPr lang="de-DE" dirty="0">
                <a:latin typeface="Calibri"/>
                <a:cs typeface="Calibri"/>
              </a:rPr>
              <a:t> </a:t>
            </a:r>
            <a:r>
              <a:rPr lang="de-DE" dirty="0" err="1">
                <a:latin typeface="Calibri"/>
                <a:cs typeface="Calibri"/>
              </a:rPr>
              <a:t>presentare</a:t>
            </a:r>
            <a:r>
              <a:rPr lang="de-DE" dirty="0">
                <a:latin typeface="Calibri"/>
                <a:cs typeface="Calibri"/>
              </a:rPr>
              <a:t> solo </a:t>
            </a:r>
            <a:r>
              <a:rPr lang="de-DE" dirty="0" err="1">
                <a:latin typeface="Calibri"/>
                <a:cs typeface="Calibri"/>
              </a:rPr>
              <a:t>aperture</a:t>
            </a:r>
            <a:r>
              <a:rPr lang="de-DE" dirty="0">
                <a:latin typeface="Calibri"/>
                <a:cs typeface="Calibri"/>
              </a:rPr>
              <a:t> </a:t>
            </a:r>
            <a:r>
              <a:rPr lang="de-DE" dirty="0" err="1">
                <a:latin typeface="Calibri"/>
                <a:cs typeface="Calibri"/>
              </a:rPr>
              <a:t>fino</a:t>
            </a:r>
            <a:r>
              <a:rPr lang="de-DE" dirty="0">
                <a:latin typeface="Calibri"/>
                <a:cs typeface="Calibri"/>
              </a:rPr>
              <a:t> a </a:t>
            </a:r>
            <a:r>
              <a:rPr lang="de-DE" dirty="0" err="1">
                <a:latin typeface="Calibri"/>
                <a:cs typeface="Calibri"/>
              </a:rPr>
              <a:t>una</a:t>
            </a:r>
            <a:r>
              <a:rPr lang="de-DE" dirty="0">
                <a:latin typeface="Calibri"/>
                <a:cs typeface="Calibri"/>
              </a:rPr>
              <a:t> </a:t>
            </a:r>
            <a:r>
              <a:rPr lang="de-DE" dirty="0" err="1">
                <a:latin typeface="Calibri"/>
                <a:cs typeface="Calibri"/>
              </a:rPr>
              <a:t>superficie</a:t>
            </a:r>
            <a:r>
              <a:rPr lang="de-DE" dirty="0">
                <a:latin typeface="Calibri"/>
                <a:cs typeface="Calibri"/>
              </a:rPr>
              <a:t> di 100 cm</a:t>
            </a:r>
            <a:r>
              <a:rPr lang="de-DE" baseline="30000" dirty="0">
                <a:latin typeface="Calibri"/>
                <a:cs typeface="Calibri"/>
              </a:rPr>
              <a:t>2</a:t>
            </a:r>
            <a:r>
              <a:rPr lang="de-DE" dirty="0">
                <a:latin typeface="Calibri"/>
                <a:cs typeface="Calibri"/>
              </a:rPr>
              <a:t>.</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dirty="0">
                <a:solidFill>
                  <a:srgbClr val="000000"/>
                </a:solidFill>
                <a:latin typeface="Calibri"/>
                <a:cs typeface="Calibri"/>
              </a:rPr>
              <a:t>Solo </a:t>
            </a:r>
            <a:r>
              <a:rPr lang="de-DE" dirty="0" err="1">
                <a:solidFill>
                  <a:srgbClr val="000000"/>
                </a:solidFill>
                <a:latin typeface="Calibri"/>
                <a:cs typeface="Calibri"/>
              </a:rPr>
              <a:t>aperture</a:t>
            </a:r>
            <a:r>
              <a:rPr lang="de-DE" dirty="0">
                <a:solidFill>
                  <a:srgbClr val="000000"/>
                </a:solidFill>
                <a:latin typeface="Calibri"/>
                <a:cs typeface="Calibri"/>
              </a:rPr>
              <a:t> </a:t>
            </a:r>
            <a:r>
              <a:rPr lang="de-DE" dirty="0" err="1">
                <a:solidFill>
                  <a:srgbClr val="000000"/>
                </a:solidFill>
                <a:latin typeface="Calibri"/>
                <a:cs typeface="Calibri"/>
              </a:rPr>
              <a:t>fino</a:t>
            </a:r>
            <a:r>
              <a:rPr lang="de-DE" dirty="0">
                <a:solidFill>
                  <a:srgbClr val="000000"/>
                </a:solidFill>
                <a:latin typeface="Calibri"/>
                <a:cs typeface="Calibri"/>
              </a:rPr>
              <a:t> a 100 cm</a:t>
            </a:r>
            <a:r>
              <a:rPr lang="de-DE" baseline="30000" dirty="0">
                <a:solidFill>
                  <a:srgbClr val="000000"/>
                </a:solidFill>
                <a:latin typeface="Calibri"/>
                <a:cs typeface="Calibri"/>
              </a:rPr>
              <a:t>2</a:t>
            </a:r>
            <a:r>
              <a:rPr lang="de-DE" dirty="0">
                <a:solidFill>
                  <a:srgbClr val="000000"/>
                </a:solidFill>
                <a:latin typeface="Calibri"/>
                <a:cs typeface="Calibri"/>
              </a:rPr>
              <a:t> per la </a:t>
            </a:r>
            <a:r>
              <a:rPr lang="de-DE" dirty="0" err="1">
                <a:solidFill>
                  <a:srgbClr val="000000"/>
                </a:solidFill>
                <a:latin typeface="Calibri"/>
                <a:cs typeface="Calibri"/>
              </a:rPr>
              <a:t>parete</a:t>
            </a:r>
            <a:r>
              <a:rPr lang="de-DE" dirty="0">
                <a:solidFill>
                  <a:srgbClr val="000000"/>
                </a:solidFill>
                <a:latin typeface="Calibri"/>
                <a:cs typeface="Calibri"/>
              </a:rPr>
              <a:t> di </a:t>
            </a:r>
            <a:r>
              <a:rPr lang="de-DE" dirty="0" err="1">
                <a:solidFill>
                  <a:srgbClr val="000000"/>
                </a:solidFill>
                <a:latin typeface="Calibri"/>
                <a:cs typeface="Calibri"/>
              </a:rPr>
              <a:t>protezione</a:t>
            </a:r>
            <a:r>
              <a:rPr lang="de-DE" dirty="0">
                <a:solidFill>
                  <a:srgbClr val="000000"/>
                </a:solidFill>
                <a:latin typeface="Calibri"/>
                <a:cs typeface="Calibri"/>
              </a:rPr>
              <a:t> da </a:t>
            </a:r>
            <a:r>
              <a:rPr lang="de-DE" dirty="0" err="1">
                <a:solidFill>
                  <a:srgbClr val="000000"/>
                </a:solidFill>
                <a:latin typeface="Calibri"/>
                <a:cs typeface="Calibri"/>
              </a:rPr>
              <a:t>copritetto</a:t>
            </a:r>
            <a:endParaRPr lang="de-DE" dirty="0"/>
          </a:p>
          <a:p>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6477" y="982440"/>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4: </a:t>
            </a:r>
            <a:r>
              <a:rPr lang="de-CH" sz="1400" dirty="0" err="1">
                <a:latin typeface="Calibri"/>
                <a:cs typeface="Calibri"/>
              </a:rPr>
              <a:t>Ponteggi</a:t>
            </a:r>
            <a:r>
              <a:rPr lang="de-CH" sz="1400" dirty="0">
                <a:latin typeface="Calibri"/>
                <a:cs typeface="Calibri"/>
              </a:rPr>
              <a:t>, </a:t>
            </a:r>
            <a:r>
              <a:rPr lang="de-CH" sz="1400" dirty="0" err="1">
                <a:latin typeface="Calibri"/>
                <a:cs typeface="Calibri"/>
              </a:rPr>
              <a:t>articolo</a:t>
            </a:r>
            <a:r>
              <a:rPr lang="de-CH" sz="1400" dirty="0">
                <a:latin typeface="Calibri"/>
                <a:cs typeface="Calibri"/>
              </a:rPr>
              <a:t> 59</a:t>
            </a:r>
            <a:r>
              <a:rPr dirty="0"/>
              <a:t>  </a:t>
            </a:r>
            <a:endParaRPr lang="de-DE" sz="1400" dirty="0">
              <a:latin typeface="Calibri" pitchFamily="34" charset="0"/>
              <a:cs typeface="Calibri"/>
            </a:endParaRPr>
          </a:p>
        </p:txBody>
      </p:sp>
      <p:pic>
        <p:nvPicPr>
          <p:cNvPr id="8" name="Grafik 7" descr="Ein Bild, das Handkarren enthält.&#10;&#10;Automatisch generierte Beschreibung">
            <a:extLst>
              <a:ext uri="{FF2B5EF4-FFF2-40B4-BE49-F238E27FC236}">
                <a16:creationId xmlns:a16="http://schemas.microsoft.com/office/drawing/2014/main" id="{F42AFB93-5928-4B1E-A6DE-D5782D73A10F}"/>
              </a:ext>
            </a:extLst>
          </p:cNvPr>
          <p:cNvPicPr>
            <a:picLocks noChangeAspect="1"/>
          </p:cNvPicPr>
          <p:nvPr/>
        </p:nvPicPr>
        <p:blipFill rotWithShape="1">
          <a:blip r:embed="rId3">
            <a:extLst>
              <a:ext uri="{28A0092B-C50C-407E-A947-70E740481C1C}">
                <a14:useLocalDpi xmlns:a14="http://schemas.microsoft.com/office/drawing/2010/main" val="0"/>
              </a:ext>
            </a:extLst>
          </a:blip>
          <a:srcRect l="-2" r="36783"/>
          <a:stretch/>
        </p:blipFill>
        <p:spPr>
          <a:xfrm>
            <a:off x="900042" y="1350426"/>
            <a:ext cx="2966564" cy="3136798"/>
          </a:xfrm>
          <a:prstGeom prst="rect">
            <a:avLst/>
          </a:prstGeom>
        </p:spPr>
      </p:pic>
      <p:sp>
        <p:nvSpPr>
          <p:cNvPr id="11" name="Textfeld 10">
            <a:extLst>
              <a:ext uri="{FF2B5EF4-FFF2-40B4-BE49-F238E27FC236}">
                <a16:creationId xmlns:a16="http://schemas.microsoft.com/office/drawing/2014/main" id="{F71116D0-DC6C-49B3-B75E-F26F3CC53BAB}"/>
              </a:ext>
            </a:extLst>
          </p:cNvPr>
          <p:cNvSpPr txBox="1"/>
          <p:nvPr/>
        </p:nvSpPr>
        <p:spPr>
          <a:xfrm>
            <a:off x="900042" y="4487224"/>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3858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03132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Il carico utile del ponteggio di lavoro deve essere indicato in modo ben visibile con un cartello in corrispondenza di ogni accesso.</a:t>
            </a:r>
            <a:endParaRPr lang="de-DE">
              <a:cs typeface="Arial" pitchFamily="34" charset="0"/>
            </a:endParaRPr>
          </a:p>
          <a:p>
            <a:endParaRPr lang="de-DE">
              <a:latin typeface="Calibri"/>
              <a:cs typeface="Calibri"/>
            </a:endParaRPr>
          </a:p>
          <a:p>
            <a:r>
              <a:rPr lang="de-DE">
                <a:latin typeface="Calibri"/>
                <a:cs typeface="Calibri"/>
              </a:rPr>
              <a:t>Il carico utile di ogni piattaforma per il materiale deve essere indicato in modo ben visibile con un cartello in corrispondenza dell’accesso.</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Il carico utile deve essere indicato con un cartello in corrispondenza di ogni accesso</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0630" y="1000619"/>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4: </a:t>
            </a:r>
            <a:r>
              <a:rPr lang="de-CH" sz="1400" dirty="0" err="1">
                <a:latin typeface="Calibri"/>
                <a:cs typeface="Calibri"/>
              </a:rPr>
              <a:t>Ponteggi</a:t>
            </a:r>
            <a:r>
              <a:rPr lang="de-CH" sz="1400" dirty="0">
                <a:latin typeface="Calibri"/>
                <a:cs typeface="Calibri"/>
              </a:rPr>
              <a:t>, </a:t>
            </a:r>
            <a:r>
              <a:rPr lang="de-CH" sz="1400" dirty="0" err="1">
                <a:latin typeface="Calibri"/>
                <a:cs typeface="Calibri"/>
              </a:rPr>
              <a:t>articolo</a:t>
            </a:r>
            <a:r>
              <a:rPr lang="de-CH" sz="1400" dirty="0">
                <a:latin typeface="Calibri"/>
                <a:cs typeface="Calibri"/>
              </a:rPr>
              <a:t> 62</a:t>
            </a:r>
            <a:r>
              <a:rPr dirty="0"/>
              <a:t>  </a:t>
            </a:r>
            <a:endParaRPr lang="de-DE" sz="1400" dirty="0">
              <a:latin typeface="Calibri" pitchFamily="34" charset="0"/>
              <a:cs typeface="Calibri"/>
            </a:endParaRPr>
          </a:p>
        </p:txBody>
      </p:sp>
      <p:pic>
        <p:nvPicPr>
          <p:cNvPr id="6" name="Grafik 5" descr="Ein Bild, das Text enthält.&#10;&#10;Automatisch generierte Beschreibung">
            <a:extLst>
              <a:ext uri="{FF2B5EF4-FFF2-40B4-BE49-F238E27FC236}">
                <a16:creationId xmlns:a16="http://schemas.microsoft.com/office/drawing/2014/main" id="{A508F5BF-6FF5-4CB7-A2BD-D1A6369CE7AB}"/>
              </a:ext>
            </a:extLst>
          </p:cNvPr>
          <p:cNvPicPr>
            <a:picLocks noChangeAspect="1"/>
          </p:cNvPicPr>
          <p:nvPr/>
        </p:nvPicPr>
        <p:blipFill rotWithShape="1">
          <a:blip r:embed="rId3">
            <a:extLst>
              <a:ext uri="{28A0092B-C50C-407E-A947-70E740481C1C}">
                <a14:useLocalDpi xmlns:a14="http://schemas.microsoft.com/office/drawing/2010/main" val="0"/>
              </a:ext>
            </a:extLst>
          </a:blip>
          <a:srcRect l="36921" r="15461" b="8741"/>
          <a:stretch/>
        </p:blipFill>
        <p:spPr>
          <a:xfrm>
            <a:off x="900042" y="1323306"/>
            <a:ext cx="2252461" cy="3237537"/>
          </a:xfrm>
          <a:prstGeom prst="rect">
            <a:avLst/>
          </a:prstGeom>
        </p:spPr>
      </p:pic>
      <p:sp>
        <p:nvSpPr>
          <p:cNvPr id="8" name="Textfeld 7">
            <a:extLst>
              <a:ext uri="{FF2B5EF4-FFF2-40B4-BE49-F238E27FC236}">
                <a16:creationId xmlns:a16="http://schemas.microsoft.com/office/drawing/2014/main" id="{F1BB108C-DCE6-4A0E-A9FA-27CB2AEE6045}"/>
              </a:ext>
            </a:extLst>
          </p:cNvPr>
          <p:cNvSpPr txBox="1"/>
          <p:nvPr/>
        </p:nvSpPr>
        <p:spPr>
          <a:xfrm>
            <a:off x="900042" y="4560376"/>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3568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chseck 2">
            <a:extLst>
              <a:ext uri="{FF2B5EF4-FFF2-40B4-BE49-F238E27FC236}">
                <a16:creationId xmlns:a16="http://schemas.microsoft.com/office/drawing/2014/main" id="{A24D4590-A673-463B-AD00-237A6C6570DB}"/>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4" name="Sechseck 3">
            <a:extLst>
              <a:ext uri="{FF2B5EF4-FFF2-40B4-BE49-F238E27FC236}">
                <a16:creationId xmlns:a16="http://schemas.microsoft.com/office/drawing/2014/main" id="{52334E61-A8B3-4EC6-BCC1-E87D4358722B}"/>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5" name="Sechseck 4">
            <a:extLst>
              <a:ext uri="{FF2B5EF4-FFF2-40B4-BE49-F238E27FC236}">
                <a16:creationId xmlns:a16="http://schemas.microsoft.com/office/drawing/2014/main" id="{16F14A6B-948F-4D6B-8BFE-0A7A2123D72E}"/>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6" name="Sechseck 5">
            <a:extLst>
              <a:ext uri="{FF2B5EF4-FFF2-40B4-BE49-F238E27FC236}">
                <a16:creationId xmlns:a16="http://schemas.microsoft.com/office/drawing/2014/main" id="{3620D274-2EF7-466B-8617-48D05D4710AC}"/>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7" name="Sechseck 6">
            <a:extLst>
              <a:ext uri="{FF2B5EF4-FFF2-40B4-BE49-F238E27FC236}">
                <a16:creationId xmlns:a16="http://schemas.microsoft.com/office/drawing/2014/main" id="{C6CCB1BA-21F2-4FDB-808C-4EC9B8C1A0E6}"/>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B180E558-B9C1-41B6-800C-F88D93FDC9D1}"/>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E4D7F37B-65CD-44AD-ADDC-560AAB722F2D}"/>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1" name="Sechseck 10">
            <a:extLst>
              <a:ext uri="{FF2B5EF4-FFF2-40B4-BE49-F238E27FC236}">
                <a16:creationId xmlns:a16="http://schemas.microsoft.com/office/drawing/2014/main" id="{D95893A2-9525-44DB-B77B-3B36B600EA5A}"/>
              </a:ext>
            </a:extLst>
          </p:cNvPr>
          <p:cNvSpPr/>
          <p:nvPr/>
        </p:nvSpPr>
        <p:spPr>
          <a:xfrm>
            <a:off x="2785956" y="-5649"/>
            <a:ext cx="1336468" cy="1158503"/>
          </a:xfrm>
          <a:prstGeom prst="hexagon">
            <a:avLst/>
          </a:prstGeom>
          <a:noFill/>
          <a:ln w="15875">
            <a:solidFill>
              <a:srgbClr val="598A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2" name="Sechseck 11">
            <a:extLst>
              <a:ext uri="{FF2B5EF4-FFF2-40B4-BE49-F238E27FC236}">
                <a16:creationId xmlns:a16="http://schemas.microsoft.com/office/drawing/2014/main" id="{DFE7C3B3-43CD-4BC3-9C0A-55D10A6A0296}"/>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A2A28CD1-4EB5-4DEA-8187-C6169017E4E1}"/>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54EE89D-2959-499C-8081-89D27ED462B2}"/>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3D32CC0-35A5-4D30-AA87-4F76B31E3D2F}"/>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85CCE22F-6953-44A1-9696-DE36BD5E2168}"/>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92681155-8967-4789-BCB9-914110B11326}"/>
              </a:ext>
            </a:extLst>
          </p:cNvPr>
          <p:cNvSpPr/>
          <p:nvPr/>
        </p:nvSpPr>
        <p:spPr>
          <a:xfrm>
            <a:off x="2785956" y="-10472"/>
            <a:ext cx="1336468" cy="1152128"/>
          </a:xfrm>
          <a:prstGeom prst="hexagon">
            <a:avLst/>
          </a:prstGeom>
          <a:solidFill>
            <a:srgbClr val="005AAC">
              <a:alpha val="34000"/>
            </a:srgbClr>
          </a:solid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OLCostr 2022</a:t>
            </a:r>
            <a:endParaRPr lang="LID4096" sz="900" b="1">
              <a:solidFill>
                <a:schemeClr val="bg1"/>
              </a:solidFill>
            </a:endParaRPr>
          </a:p>
        </p:txBody>
      </p:sp>
      <p:sp>
        <p:nvSpPr>
          <p:cNvPr id="18" name="Sechseck 17">
            <a:extLst>
              <a:ext uri="{FF2B5EF4-FFF2-40B4-BE49-F238E27FC236}">
                <a16:creationId xmlns:a16="http://schemas.microsoft.com/office/drawing/2014/main" id="{E83075E2-5D90-433B-BFCB-8E51CDE6B0A3}"/>
              </a:ext>
            </a:extLst>
          </p:cNvPr>
          <p:cNvSpPr/>
          <p:nvPr/>
        </p:nvSpPr>
        <p:spPr>
          <a:xfrm>
            <a:off x="1711579" y="581613"/>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23" name="Sechseck 22">
            <a:extLst>
              <a:ext uri="{FF2B5EF4-FFF2-40B4-BE49-F238E27FC236}">
                <a16:creationId xmlns:a16="http://schemas.microsoft.com/office/drawing/2014/main" id="{AED6D36C-EF75-499E-9C05-18D3B1E883CD}"/>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Tree>
    <p:extLst>
      <p:ext uri="{BB962C8B-B14F-4D97-AF65-F5344CB8AC3E}">
        <p14:creationId xmlns:p14="http://schemas.microsoft.com/office/powerpoint/2010/main" val="5637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083591" y="1447800"/>
            <a:ext cx="5568792" cy="209288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dirty="0" err="1">
                <a:latin typeface="Arial"/>
                <a:cs typeface="Arial"/>
              </a:rPr>
              <a:t>L’accesso</a:t>
            </a:r>
            <a:r>
              <a:rPr lang="de-CH" sz="1600" dirty="0">
                <a:latin typeface="Arial"/>
                <a:cs typeface="Arial"/>
              </a:rPr>
              <a:t> a </a:t>
            </a:r>
            <a:r>
              <a:rPr lang="de-CH" sz="1600" dirty="0" err="1">
                <a:latin typeface="Arial"/>
                <a:cs typeface="Arial"/>
              </a:rPr>
              <a:t>ponteggi</a:t>
            </a:r>
            <a:r>
              <a:rPr lang="de-CH" sz="1600" dirty="0">
                <a:latin typeface="Arial"/>
                <a:cs typeface="Arial"/>
              </a:rPr>
              <a:t> da </a:t>
            </a:r>
            <a:r>
              <a:rPr lang="de-CH" sz="1600" dirty="0" err="1">
                <a:latin typeface="Arial"/>
                <a:cs typeface="Arial"/>
              </a:rPr>
              <a:t>lavoro</a:t>
            </a:r>
            <a:r>
              <a:rPr lang="de-CH" sz="1600" dirty="0">
                <a:latin typeface="Arial"/>
                <a:cs typeface="Arial"/>
              </a:rPr>
              <a:t> o a </a:t>
            </a:r>
            <a:r>
              <a:rPr lang="de-CH" sz="1600" dirty="0" err="1">
                <a:latin typeface="Arial"/>
                <a:cs typeface="Arial"/>
              </a:rPr>
              <a:t>settori</a:t>
            </a:r>
            <a:r>
              <a:rPr lang="de-CH" sz="1600" dirty="0">
                <a:latin typeface="Arial"/>
                <a:cs typeface="Arial"/>
              </a:rPr>
              <a:t> di </a:t>
            </a:r>
            <a:r>
              <a:rPr lang="de-CH" sz="1600" dirty="0" err="1">
                <a:latin typeface="Arial"/>
                <a:cs typeface="Arial"/>
              </a:rPr>
              <a:t>ponteggi</a:t>
            </a:r>
            <a:r>
              <a:rPr lang="de-CH" sz="1600" dirty="0">
                <a:latin typeface="Arial"/>
                <a:cs typeface="Arial"/>
              </a:rPr>
              <a:t> da </a:t>
            </a:r>
            <a:r>
              <a:rPr lang="de-CH" sz="1600" dirty="0" err="1">
                <a:latin typeface="Arial"/>
                <a:cs typeface="Arial"/>
              </a:rPr>
              <a:t>lavoro</a:t>
            </a:r>
            <a:r>
              <a:rPr lang="de-CH" sz="1600" dirty="0">
                <a:latin typeface="Arial"/>
                <a:cs typeface="Arial"/>
              </a:rPr>
              <a:t> la </a:t>
            </a:r>
            <a:r>
              <a:rPr lang="de-CH" sz="1600" dirty="0" err="1">
                <a:latin typeface="Arial"/>
                <a:cs typeface="Arial"/>
              </a:rPr>
              <a:t>cui</a:t>
            </a:r>
            <a:r>
              <a:rPr lang="de-CH" sz="1600" dirty="0">
                <a:latin typeface="Arial"/>
                <a:cs typeface="Arial"/>
              </a:rPr>
              <a:t> </a:t>
            </a:r>
            <a:r>
              <a:rPr lang="de-CH" sz="1600" dirty="0" err="1">
                <a:latin typeface="Arial"/>
                <a:cs typeface="Arial"/>
              </a:rPr>
              <a:t>utilizzazione</a:t>
            </a:r>
            <a:r>
              <a:rPr lang="de-CH" sz="1600" dirty="0">
                <a:latin typeface="Arial"/>
                <a:cs typeface="Arial"/>
              </a:rPr>
              <a:t> non è </a:t>
            </a:r>
            <a:r>
              <a:rPr lang="de-CH" sz="1600" dirty="0" err="1">
                <a:latin typeface="Arial"/>
                <a:cs typeface="Arial"/>
              </a:rPr>
              <a:t>autorizzata</a:t>
            </a:r>
            <a:r>
              <a:rPr lang="de-CH" sz="1600" dirty="0">
                <a:latin typeface="Arial"/>
                <a:cs typeface="Arial"/>
              </a:rPr>
              <a:t> </a:t>
            </a:r>
            <a:r>
              <a:rPr lang="de-CH" sz="1600" dirty="0" err="1">
                <a:latin typeface="Arial"/>
                <a:cs typeface="Arial"/>
              </a:rPr>
              <a:t>deve</a:t>
            </a:r>
            <a:r>
              <a:rPr lang="de-CH" sz="1600" dirty="0">
                <a:latin typeface="Arial"/>
                <a:cs typeface="Arial"/>
              </a:rPr>
              <a:t> </a:t>
            </a:r>
            <a:r>
              <a:rPr lang="de-CH" sz="1600" dirty="0" err="1">
                <a:latin typeface="Arial"/>
                <a:cs typeface="Arial"/>
              </a:rPr>
              <a:t>essere</a:t>
            </a:r>
            <a:r>
              <a:rPr lang="de-CH" sz="1600" dirty="0">
                <a:latin typeface="Arial"/>
                <a:cs typeface="Arial"/>
              </a:rPr>
              <a:t> </a:t>
            </a:r>
            <a:r>
              <a:rPr lang="de-CH" sz="1600" dirty="0" err="1">
                <a:latin typeface="Arial"/>
                <a:cs typeface="Arial"/>
              </a:rPr>
              <a:t>impedito</a:t>
            </a:r>
            <a:r>
              <a:rPr lang="de-CH" sz="1600" dirty="0">
                <a:latin typeface="Arial"/>
                <a:cs typeface="Arial"/>
              </a:rPr>
              <a:t> </a:t>
            </a:r>
            <a:r>
              <a:rPr lang="de-CH" sz="1600" dirty="0" err="1">
                <a:latin typeface="Arial"/>
                <a:cs typeface="Arial"/>
              </a:rPr>
              <a:t>con</a:t>
            </a:r>
            <a:r>
              <a:rPr lang="de-CH" sz="1600" dirty="0">
                <a:latin typeface="Arial"/>
                <a:cs typeface="Arial"/>
              </a:rPr>
              <a:t> </a:t>
            </a:r>
            <a:r>
              <a:rPr lang="de-CH" sz="1600" dirty="0" err="1">
                <a:latin typeface="Arial"/>
                <a:cs typeface="Arial"/>
              </a:rPr>
              <a:t>una</a:t>
            </a:r>
            <a:r>
              <a:rPr lang="de-CH" sz="1600" dirty="0">
                <a:latin typeface="Arial"/>
                <a:cs typeface="Arial"/>
              </a:rPr>
              <a:t> </a:t>
            </a:r>
            <a:r>
              <a:rPr lang="de-CH" sz="1600" dirty="0" err="1">
                <a:latin typeface="Arial"/>
                <a:cs typeface="Arial"/>
              </a:rPr>
              <a:t>misura</a:t>
            </a:r>
            <a:r>
              <a:rPr lang="de-CH" sz="1600" dirty="0">
                <a:latin typeface="Arial"/>
                <a:cs typeface="Arial"/>
              </a:rPr>
              <a:t> </a:t>
            </a:r>
            <a:r>
              <a:rPr lang="de-CH" sz="1600" dirty="0" err="1">
                <a:latin typeface="Arial"/>
                <a:cs typeface="Arial"/>
              </a:rPr>
              <a:t>tecnica</a:t>
            </a:r>
            <a:r>
              <a:rPr lang="de-CH" sz="1600" dirty="0">
                <a:latin typeface="Arial"/>
                <a:cs typeface="Arial"/>
              </a:rPr>
              <a:t>.</a:t>
            </a:r>
          </a:p>
          <a:p>
            <a:endParaRPr lang="de-CH" sz="1600" dirty="0">
              <a:latin typeface="Arial"/>
              <a:cs typeface="Arial"/>
            </a:endParaRPr>
          </a:p>
          <a:p>
            <a:pPr marL="285750" indent="-285750">
              <a:buFont typeface="Arial"/>
              <a:buChar char="•"/>
            </a:pPr>
            <a:r>
              <a:rPr lang="de-CH" sz="1600" dirty="0" err="1">
                <a:latin typeface="Arial"/>
                <a:cs typeface="Arial"/>
              </a:rPr>
              <a:t>Protezione</a:t>
            </a:r>
            <a:r>
              <a:rPr lang="de-CH" sz="1600" dirty="0">
                <a:latin typeface="Arial"/>
                <a:cs typeface="Arial"/>
              </a:rPr>
              <a:t> laterale</a:t>
            </a:r>
          </a:p>
          <a:p>
            <a:pPr marL="285750" indent="-285750">
              <a:buFont typeface="Arial"/>
              <a:buChar char="•"/>
            </a:pPr>
            <a:r>
              <a:rPr lang="de-CH" sz="1600" dirty="0" err="1">
                <a:latin typeface="Arial"/>
                <a:cs typeface="Arial"/>
              </a:rPr>
              <a:t>Chiusura</a:t>
            </a:r>
            <a:r>
              <a:rPr lang="de-CH" sz="1600" dirty="0">
                <a:latin typeface="Arial"/>
                <a:cs typeface="Arial"/>
              </a:rPr>
              <a:t> </a:t>
            </a:r>
            <a:r>
              <a:rPr lang="de-CH" sz="1600" dirty="0" err="1">
                <a:latin typeface="Arial"/>
                <a:cs typeface="Arial"/>
              </a:rPr>
              <a:t>con</a:t>
            </a:r>
            <a:r>
              <a:rPr lang="de-CH" sz="1600" dirty="0">
                <a:latin typeface="Arial"/>
                <a:cs typeface="Arial"/>
              </a:rPr>
              <a:t> </a:t>
            </a:r>
            <a:r>
              <a:rPr lang="de-CH" sz="1600" dirty="0" err="1">
                <a:latin typeface="Arial"/>
                <a:cs typeface="Arial"/>
              </a:rPr>
              <a:t>tavole</a:t>
            </a:r>
            <a:endParaRPr lang="de-CH" sz="1600" dirty="0">
              <a:latin typeface="Arial"/>
              <a:cs typeface="Arial"/>
            </a:endParaRPr>
          </a:p>
          <a:p>
            <a:pPr marL="285750" indent="-285750">
              <a:buFont typeface="Arial"/>
              <a:buChar char="•"/>
            </a:pPr>
            <a:r>
              <a:rPr lang="de-CH" sz="1600" dirty="0" err="1">
                <a:latin typeface="Arial"/>
                <a:cs typeface="Arial"/>
              </a:rPr>
              <a:t>Con</a:t>
            </a:r>
            <a:r>
              <a:rPr lang="de-CH" sz="1600" dirty="0">
                <a:latin typeface="Arial"/>
                <a:cs typeface="Arial"/>
              </a:rPr>
              <a:t> </a:t>
            </a:r>
            <a:r>
              <a:rPr lang="de-CH" sz="1600" dirty="0" err="1">
                <a:latin typeface="Arial"/>
                <a:cs typeface="Arial"/>
              </a:rPr>
              <a:t>puntelli</a:t>
            </a:r>
            <a:r>
              <a:rPr lang="de-CH" sz="1600" dirty="0">
                <a:latin typeface="Arial"/>
                <a:cs typeface="Arial"/>
              </a:rPr>
              <a:t> per </a:t>
            </a:r>
            <a:r>
              <a:rPr lang="de-CH" sz="1600" dirty="0" err="1">
                <a:latin typeface="Arial"/>
                <a:cs typeface="Arial"/>
              </a:rPr>
              <a:t>ponteggi</a:t>
            </a:r>
            <a:endParaRPr lang="de-CH" sz="1600" dirty="0">
              <a:latin typeface="Arial"/>
              <a:cs typeface="Arial"/>
            </a:endParaRPr>
          </a:p>
          <a:p>
            <a:endParaRPr lang="de-CH" dirty="0">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Parti di ponteggi non autorizzate devono essere sbarrate.</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4: Ponteggi, articolo 63</a:t>
            </a:r>
            <a:r>
              <a:t>  </a:t>
            </a:r>
            <a:endParaRPr lang="de-DE" sz="1400" dirty="0">
              <a:latin typeface="Calibri" pitchFamily="34" charset="0"/>
              <a:cs typeface="Calibri"/>
            </a:endParaRPr>
          </a:p>
        </p:txBody>
      </p:sp>
      <p:pic>
        <p:nvPicPr>
          <p:cNvPr id="5" name="Grafik 4" descr="Ein Bild, das draußen enthält.&#10;&#10;Automatisch generierte Beschreibung">
            <a:extLst>
              <a:ext uri="{FF2B5EF4-FFF2-40B4-BE49-F238E27FC236}">
                <a16:creationId xmlns:a16="http://schemas.microsoft.com/office/drawing/2014/main" id="{1937C68F-0D91-443C-9672-324544648134}"/>
              </a:ext>
            </a:extLst>
          </p:cNvPr>
          <p:cNvPicPr>
            <a:picLocks noChangeAspect="1"/>
          </p:cNvPicPr>
          <p:nvPr/>
        </p:nvPicPr>
        <p:blipFill rotWithShape="1">
          <a:blip r:embed="rId3">
            <a:extLst>
              <a:ext uri="{28A0092B-C50C-407E-A947-70E740481C1C}">
                <a14:useLocalDpi xmlns:a14="http://schemas.microsoft.com/office/drawing/2010/main" val="0"/>
              </a:ext>
            </a:extLst>
          </a:blip>
          <a:srcRect l="29048" t="3707" r="27524" b="8570"/>
          <a:stretch/>
        </p:blipFill>
        <p:spPr>
          <a:xfrm>
            <a:off x="900042" y="1177002"/>
            <a:ext cx="2183549" cy="3307912"/>
          </a:xfrm>
          <a:prstGeom prst="rect">
            <a:avLst/>
          </a:prstGeom>
        </p:spPr>
      </p:pic>
      <p:sp>
        <p:nvSpPr>
          <p:cNvPr id="6" name="Textfeld 5">
            <a:extLst>
              <a:ext uri="{FF2B5EF4-FFF2-40B4-BE49-F238E27FC236}">
                <a16:creationId xmlns:a16="http://schemas.microsoft.com/office/drawing/2014/main" id="{8B663482-9190-4EA7-A293-A3AFEEDA3352}"/>
              </a:ext>
            </a:extLst>
          </p:cNvPr>
          <p:cNvSpPr txBox="1"/>
          <p:nvPr/>
        </p:nvSpPr>
        <p:spPr>
          <a:xfrm>
            <a:off x="900042" y="4484914"/>
            <a:ext cx="10506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600" b="1" dirty="0">
                <a:latin typeface="Calibri"/>
                <a:cs typeface="Calibri"/>
              </a:rPr>
              <a:t>Quelle: Roth Gerüste</a:t>
            </a:r>
            <a:endParaRPr lang="de-DE" sz="600" b="1" dirty="0">
              <a:latin typeface="Calibri" pitchFamily="34" charset="0"/>
              <a:cs typeface="Calibri" pitchFamily="34" charset="0"/>
            </a:endParaRPr>
          </a:p>
        </p:txBody>
      </p:sp>
    </p:spTree>
    <p:extLst>
      <p:ext uri="{BB962C8B-B14F-4D97-AF65-F5344CB8AC3E}">
        <p14:creationId xmlns:p14="http://schemas.microsoft.com/office/powerpoint/2010/main" val="3411310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80021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400">
                <a:latin typeface="Arial"/>
                <a:cs typeface="Arial"/>
              </a:rPr>
              <a:t>L’altezza di caduta in una rete di sicurezza è ora limitata a 3 m (finora a 6 m).</a:t>
            </a:r>
            <a:endParaRPr lang="de-DE" sz="1400">
              <a:cs typeface="Arial"/>
            </a:endParaRPr>
          </a:p>
          <a:p>
            <a:endParaRPr lang="de-CH">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Altezza di caduta in rete di sicurezza massimo 3 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4: Ponteggi, articolo 67</a:t>
            </a:r>
            <a:r>
              <a:t> </a:t>
            </a:r>
            <a:endParaRPr lang="de-DE" sz="1400" dirty="0">
              <a:latin typeface="Calibri" pitchFamily="34" charset="0"/>
              <a:cs typeface="Calibri"/>
            </a:endParaRPr>
          </a:p>
        </p:txBody>
      </p:sp>
      <p:pic>
        <p:nvPicPr>
          <p:cNvPr id="3" name="Grafik 3" descr="Ein Bild, das draußen, Gebäude enthält.  Beschreibung automatisch generiert.">
            <a:extLst>
              <a:ext uri="{FF2B5EF4-FFF2-40B4-BE49-F238E27FC236}">
                <a16:creationId xmlns:a16="http://schemas.microsoft.com/office/drawing/2014/main" id="{21120C03-B84E-4834-94AF-D63C8ECE20EA}"/>
              </a:ext>
            </a:extLst>
          </p:cNvPr>
          <p:cNvPicPr>
            <a:picLocks noChangeAspect="1"/>
          </p:cNvPicPr>
          <p:nvPr/>
        </p:nvPicPr>
        <p:blipFill>
          <a:blip r:embed="rId3"/>
          <a:stretch>
            <a:fillRect/>
          </a:stretch>
        </p:blipFill>
        <p:spPr>
          <a:xfrm>
            <a:off x="897914" y="1445397"/>
            <a:ext cx="2336556" cy="3038519"/>
          </a:xfrm>
          <a:prstGeom prst="rect">
            <a:avLst/>
          </a:prstGeom>
        </p:spPr>
      </p:pic>
      <p:sp>
        <p:nvSpPr>
          <p:cNvPr id="2" name="Textfeld 1">
            <a:extLst>
              <a:ext uri="{FF2B5EF4-FFF2-40B4-BE49-F238E27FC236}">
                <a16:creationId xmlns:a16="http://schemas.microsoft.com/office/drawing/2014/main" id="{485122CF-6499-4C7D-91C4-7A5BD2C60BFE}"/>
              </a:ext>
            </a:extLst>
          </p:cNvPr>
          <p:cNvSpPr txBox="1"/>
          <p:nvPr/>
        </p:nvSpPr>
        <p:spPr>
          <a:xfrm>
            <a:off x="788011" y="4486274"/>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73418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830997"/>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a:latin typeface="Arial"/>
                <a:cs typeface="Arial"/>
              </a:rPr>
              <a:t>L’altezza di caduta su un ponteggio di ritenuta ora non può superare i 2 m (finora 3 m).</a:t>
            </a:r>
            <a:endParaRPr lang="de-DE" sz="1600">
              <a:cs typeface="Arial"/>
            </a:endParaRPr>
          </a:p>
          <a:p>
            <a:endParaRPr lang="de-CH" sz="1600">
              <a:latin typeface="Arial"/>
              <a:cs typeface="Arial"/>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Altezza di caduta su ponteggio di ritenuta massimo 2 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4: Ponteggi, articolo 66</a:t>
            </a:r>
            <a:r>
              <a:t>  </a:t>
            </a:r>
            <a:endParaRPr lang="de-DE" sz="1400" dirty="0">
              <a:latin typeface="Calibri" pitchFamily="34" charset="0"/>
              <a:cs typeface="Calibri"/>
            </a:endParaRPr>
          </a:p>
        </p:txBody>
      </p:sp>
      <p:pic>
        <p:nvPicPr>
          <p:cNvPr id="2" name="Grafik 2" descr="Ein Bild, das Text, gelb enthält.  Beschreibung automatisch generiert.">
            <a:extLst>
              <a:ext uri="{FF2B5EF4-FFF2-40B4-BE49-F238E27FC236}">
                <a16:creationId xmlns:a16="http://schemas.microsoft.com/office/drawing/2014/main" id="{9B93C372-2CB1-46E0-B50E-C2C192BF1F5B}"/>
              </a:ext>
            </a:extLst>
          </p:cNvPr>
          <p:cNvPicPr>
            <a:picLocks noChangeAspect="1"/>
          </p:cNvPicPr>
          <p:nvPr/>
        </p:nvPicPr>
        <p:blipFill>
          <a:blip r:embed="rId3"/>
          <a:stretch>
            <a:fillRect/>
          </a:stretch>
        </p:blipFill>
        <p:spPr>
          <a:xfrm>
            <a:off x="897914" y="1446504"/>
            <a:ext cx="2342051" cy="3047297"/>
          </a:xfrm>
          <a:prstGeom prst="rect">
            <a:avLst/>
          </a:prstGeom>
        </p:spPr>
      </p:pic>
      <p:sp>
        <p:nvSpPr>
          <p:cNvPr id="3" name="Textfeld 2">
            <a:extLst>
              <a:ext uri="{FF2B5EF4-FFF2-40B4-BE49-F238E27FC236}">
                <a16:creationId xmlns:a16="http://schemas.microsoft.com/office/drawing/2014/main" id="{67C608BE-AF8F-498E-8ED2-CC95A4D41132}"/>
              </a:ext>
            </a:extLst>
          </p:cNvPr>
          <p:cNvSpPr txBox="1"/>
          <p:nvPr/>
        </p:nvSpPr>
        <p:spPr>
          <a:xfrm>
            <a:off x="826477" y="449726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49091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313871" cy="156966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sz="1600">
                <a:latin typeface="Arial"/>
                <a:cs typeface="Arial"/>
              </a:rPr>
              <a:t>Per tutta la durata dei lavori il corrente superiore della protezione laterale deve superare il bordo con rischio di caduta di almeno 80 cm.</a:t>
            </a:r>
          </a:p>
          <a:p>
            <a:endParaRPr lang="de-CH" sz="1600">
              <a:latin typeface="Arial"/>
              <a:cs typeface="Arial"/>
            </a:endParaRPr>
          </a:p>
          <a:p>
            <a:r>
              <a:rPr lang="de-CH" sz="1600">
                <a:latin typeface="Arial"/>
                <a:cs typeface="Arial"/>
              </a:rPr>
              <a:t>La misura viene innalzata ora a 1 m, se la protezione laterale del ponteggio di facciata si trova a meno di 60 cm dal bordo con rischio di caduta.</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8021603"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latin typeface="Calibri"/>
                <a:cs typeface="Calibri"/>
              </a:rPr>
              <a:t>Ponteggi per facciate nell’edilizia</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4: Ponteggi, articolo 26 cpv. 2</a:t>
            </a:r>
            <a:r>
              <a:t>  </a:t>
            </a:r>
            <a:endParaRPr lang="de-DE" sz="1400" dirty="0">
              <a:latin typeface="Calibri" pitchFamily="34" charset="0"/>
              <a:cs typeface="Calibri"/>
            </a:endParaRPr>
          </a:p>
        </p:txBody>
      </p:sp>
      <p:pic>
        <p:nvPicPr>
          <p:cNvPr id="3" name="Grafik 3">
            <a:extLst>
              <a:ext uri="{FF2B5EF4-FFF2-40B4-BE49-F238E27FC236}">
                <a16:creationId xmlns:a16="http://schemas.microsoft.com/office/drawing/2014/main" id="{C077EA2A-418F-4697-A99B-FC38C4A002A3}"/>
              </a:ext>
            </a:extLst>
          </p:cNvPr>
          <p:cNvPicPr>
            <a:picLocks noChangeAspect="1"/>
          </p:cNvPicPr>
          <p:nvPr/>
        </p:nvPicPr>
        <p:blipFill>
          <a:blip r:embed="rId3"/>
          <a:stretch>
            <a:fillRect/>
          </a:stretch>
        </p:blipFill>
        <p:spPr>
          <a:xfrm>
            <a:off x="897914" y="1446744"/>
            <a:ext cx="2342051" cy="3041318"/>
          </a:xfrm>
          <a:prstGeom prst="rect">
            <a:avLst/>
          </a:prstGeom>
        </p:spPr>
      </p:pic>
      <p:sp>
        <p:nvSpPr>
          <p:cNvPr id="2" name="Textfeld 1">
            <a:extLst>
              <a:ext uri="{FF2B5EF4-FFF2-40B4-BE49-F238E27FC236}">
                <a16:creationId xmlns:a16="http://schemas.microsoft.com/office/drawing/2014/main" id="{F353ACE6-5D42-4471-B308-80E8CE8C9DCE}"/>
              </a:ext>
            </a:extLst>
          </p:cNvPr>
          <p:cNvSpPr txBox="1"/>
          <p:nvPr/>
        </p:nvSpPr>
        <p:spPr>
          <a:xfrm>
            <a:off x="826477" y="4491770"/>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spTree>
    <p:extLst>
      <p:ext uri="{BB962C8B-B14F-4D97-AF65-F5344CB8AC3E}">
        <p14:creationId xmlns:p14="http://schemas.microsoft.com/office/powerpoint/2010/main" val="325910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solidFill>
            <a:srgbClr val="91D6F8">
              <a:alpha val="75000"/>
            </a:srgbClr>
          </a:soli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Scavi, pozzi e scavi generali</a:t>
            </a:r>
            <a:endParaRPr lang="LID4096" sz="900" b="1" dirty="0">
              <a:solidFill>
                <a:schemeClr val="bg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C002190B-8F86-4556-8886-B45FFC56CCC0}"/>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156606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Calibri"/>
              </a:rPr>
              <a:t>Prova di sicurezza a cura di ingegneri specializzati o geotecnici qualora:</a:t>
            </a:r>
          </a:p>
          <a:p>
            <a:endParaRPr lang="de-DE">
              <a:latin typeface="Calibri"/>
              <a:cs typeface="Calibri"/>
            </a:endParaRPr>
          </a:p>
          <a:p>
            <a:pPr marL="285750" indent="-285750">
              <a:buFont typeface="Arial"/>
              <a:buChar char="•"/>
            </a:pPr>
            <a:r>
              <a:rPr lang="de-DE">
                <a:latin typeface="Calibri"/>
                <a:cs typeface="Calibri"/>
              </a:rPr>
              <a:t>la scarpata sia più alta di 4 m;</a:t>
            </a:r>
          </a:p>
          <a:p>
            <a:pPr marL="285750" indent="-285750">
              <a:buFont typeface="Arial"/>
              <a:buChar char="•"/>
            </a:pPr>
            <a:r>
              <a:rPr lang="de-DE">
                <a:latin typeface="Calibri"/>
                <a:cs typeface="Calibri"/>
              </a:rPr>
              <a:t>l’inclinazione (rapporto tra verticale e orizzontale) sia al massimo di</a:t>
            </a:r>
          </a:p>
          <a:p>
            <a:pPr marL="742950" lvl="1" indent="-285750">
              <a:buFont typeface="Arial"/>
              <a:buChar char="•"/>
            </a:pPr>
            <a:r>
              <a:rPr lang="de-DE">
                <a:latin typeface="Calibri"/>
                <a:cs typeface="Calibri"/>
              </a:rPr>
              <a:t>2:1 nei materiali ben compatti</a:t>
            </a:r>
          </a:p>
          <a:p>
            <a:pPr marL="742950" lvl="1" indent="-285750">
              <a:buFont typeface="Arial"/>
              <a:buChar char="•"/>
            </a:pPr>
            <a:r>
              <a:rPr lang="de-DE">
                <a:latin typeface="Calibri"/>
                <a:cs typeface="Calibri"/>
              </a:rPr>
              <a:t>1:1 nei terreni franosi</a:t>
            </a:r>
          </a:p>
          <a:p>
            <a:pPr marL="285750" indent="-285750">
              <a:buFont typeface="Arial"/>
              <a:buChar char="•"/>
            </a:pPr>
            <a:r>
              <a:rPr lang="de-DE">
                <a:latin typeface="Calibri"/>
                <a:cs typeface="Calibri"/>
              </a:rPr>
              <a:t>la scarpata sia sollecitata da veicoli</a:t>
            </a:r>
          </a:p>
          <a:p>
            <a:pPr marL="285750" indent="-285750">
              <a:buFont typeface="Arial"/>
              <a:buChar char="•"/>
            </a:pPr>
            <a:r>
              <a:rPr lang="de-DE">
                <a:latin typeface="Calibri"/>
                <a:cs typeface="Calibri"/>
              </a:rPr>
              <a:t>vi siano infiltrazioni d’acqua di pendio oppure il piede della scarpata si trovi in corrispondenza dell’acqua di falda.</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Prova di sicurezza per le scarpate</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5: Scavi, pozzi e scavi generali, articolo 76</a:t>
            </a:r>
            <a:r>
              <a:t> </a:t>
            </a:r>
            <a:endParaRPr lang="LID4096" sz="1400" dirty="0">
              <a:latin typeface="Calibri" pitchFamily="34" charset="0"/>
            </a:endParaRPr>
          </a:p>
        </p:txBody>
      </p:sp>
      <p:sp>
        <p:nvSpPr>
          <p:cNvPr id="2" name="Textfeld 1">
            <a:extLst>
              <a:ext uri="{FF2B5EF4-FFF2-40B4-BE49-F238E27FC236}">
                <a16:creationId xmlns:a16="http://schemas.microsoft.com/office/drawing/2014/main" id="{016F9347-79D8-4520-BCCF-DE1EA1946510}"/>
              </a:ext>
            </a:extLst>
          </p:cNvPr>
          <p:cNvSpPr txBox="1"/>
          <p:nvPr/>
        </p:nvSpPr>
        <p:spPr>
          <a:xfrm>
            <a:off x="359229" y="343935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dirty="0">
              <a:latin typeface="Calibri" pitchFamily="34" charset="0"/>
              <a:cs typeface="Calibri" pitchFamily="34" charset="0"/>
            </a:endParaRPr>
          </a:p>
        </p:txBody>
      </p:sp>
      <p:pic>
        <p:nvPicPr>
          <p:cNvPr id="5" name="Grafik 4">
            <a:extLst>
              <a:ext uri="{FF2B5EF4-FFF2-40B4-BE49-F238E27FC236}">
                <a16:creationId xmlns:a16="http://schemas.microsoft.com/office/drawing/2014/main" id="{5F9F25C6-E376-4EC8-8809-050E18C43C8F}"/>
              </a:ext>
            </a:extLst>
          </p:cNvPr>
          <p:cNvPicPr>
            <a:picLocks noChangeAspect="1"/>
          </p:cNvPicPr>
          <p:nvPr/>
        </p:nvPicPr>
        <p:blipFill>
          <a:blip r:embed="rId3"/>
          <a:stretch>
            <a:fillRect/>
          </a:stretch>
        </p:blipFill>
        <p:spPr>
          <a:xfrm>
            <a:off x="85411" y="1537597"/>
            <a:ext cx="3290466" cy="1924871"/>
          </a:xfrm>
          <a:prstGeom prst="rect">
            <a:avLst/>
          </a:prstGeom>
        </p:spPr>
      </p:pic>
    </p:spTree>
    <p:extLst>
      <p:ext uri="{BB962C8B-B14F-4D97-AF65-F5344CB8AC3E}">
        <p14:creationId xmlns:p14="http://schemas.microsoft.com/office/powerpoint/2010/main" val="2523224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L’attuazione delle misure definite nella prova di sicurezza deve essere verificata da ingegneri specializzati o geotecnici.</a:t>
            </a:r>
            <a:endParaRPr lang="de-DE"/>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Verifica a cura di geotecnici o ingegneri specializzati</a:t>
            </a:r>
            <a:endParaRPr lang="de-DE" dirty="0"/>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5: Scavi, pozzi e scavi generali, articolo 76 cpv. 2</a:t>
            </a:r>
            <a:r>
              <a:t>  </a:t>
            </a:r>
            <a:endParaRPr lang="de-DE" sz="1400" dirty="0">
              <a:latin typeface="Calibri" pitchFamily="34" charset="0"/>
              <a:cs typeface="Calibri"/>
            </a:endParaRPr>
          </a:p>
        </p:txBody>
      </p:sp>
      <p:pic>
        <p:nvPicPr>
          <p:cNvPr id="4" name="Grafik 4" descr="Ein Bild, das Person, Boden, draußen, Personen enthält.  Beschreibung automatisch generiert.">
            <a:extLst>
              <a:ext uri="{FF2B5EF4-FFF2-40B4-BE49-F238E27FC236}">
                <a16:creationId xmlns:a16="http://schemas.microsoft.com/office/drawing/2014/main" id="{B7D566CF-1929-4100-B93F-4D4DB1575934}"/>
              </a:ext>
            </a:extLst>
          </p:cNvPr>
          <p:cNvPicPr>
            <a:picLocks noChangeAspect="1"/>
          </p:cNvPicPr>
          <p:nvPr/>
        </p:nvPicPr>
        <p:blipFill>
          <a:blip r:embed="rId3"/>
          <a:stretch>
            <a:fillRect/>
          </a:stretch>
        </p:blipFill>
        <p:spPr>
          <a:xfrm>
            <a:off x="897914" y="1445397"/>
            <a:ext cx="1979368" cy="2499991"/>
          </a:xfrm>
          <a:prstGeom prst="rect">
            <a:avLst/>
          </a:prstGeom>
        </p:spPr>
      </p:pic>
      <p:sp>
        <p:nvSpPr>
          <p:cNvPr id="5" name="Textfeld 4">
            <a:extLst>
              <a:ext uri="{FF2B5EF4-FFF2-40B4-BE49-F238E27FC236}">
                <a16:creationId xmlns:a16="http://schemas.microsoft.com/office/drawing/2014/main" id="{1979FB22-D06C-48B1-A834-63E5424204AE}"/>
              </a:ext>
            </a:extLst>
          </p:cNvPr>
          <p:cNvSpPr txBox="1"/>
          <p:nvPr/>
        </p:nvSpPr>
        <p:spPr>
          <a:xfrm>
            <a:off x="831973" y="3947746"/>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Pixabay</a:t>
            </a:r>
            <a:r>
              <a:t> </a:t>
            </a:r>
            <a:endParaRPr lang="de-DE" sz="600" b="1" err="1">
              <a:latin typeface="Calibri" pitchFamily="34" charset="0"/>
            </a:endParaRPr>
          </a:p>
        </p:txBody>
      </p:sp>
    </p:spTree>
    <p:extLst>
      <p:ext uri="{BB962C8B-B14F-4D97-AF65-F5344CB8AC3E}">
        <p14:creationId xmlns:p14="http://schemas.microsoft.com/office/powerpoint/2010/main" val="3119770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16026"/>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Nella posa di condutture, per una profondità dello scavo di più di 1 m, la luce dello scavo è di min. 60 cm.</a:t>
            </a:r>
          </a:p>
          <a:p>
            <a:endParaRPr lang="de-DE" dirty="0">
              <a:latin typeface="Calibri"/>
              <a:cs typeface="Calibri"/>
            </a:endParaRPr>
          </a:p>
          <a:p>
            <a:r>
              <a:rPr lang="de-DE">
                <a:latin typeface="Calibri"/>
                <a:cs typeface="Calibri"/>
              </a:rPr>
              <a:t>Per un diametro interno del tubo inferiore o uguale a 40 cm</a:t>
            </a:r>
            <a:endParaRPr lang="de-DE" dirty="0">
              <a:cs typeface="Arial" pitchFamily="34" charset="0"/>
            </a:endParaRPr>
          </a:p>
          <a:p>
            <a:pPr marL="285750" indent="-285750">
              <a:buFont typeface="Arial"/>
              <a:buChar char="•"/>
            </a:pPr>
            <a:r>
              <a:rPr lang="de-DE">
                <a:latin typeface="Calibri"/>
                <a:cs typeface="Calibri"/>
              </a:rPr>
              <a:t>Luce dello scavo: Diametro esterno del tubo</a:t>
            </a:r>
            <a:r>
              <a:rPr lang="de-DE">
                <a:latin typeface="Arial"/>
                <a:cs typeface="Arial"/>
              </a:rPr>
              <a:t> </a:t>
            </a:r>
            <a:r>
              <a:rPr lang="de-DE">
                <a:latin typeface="Calibri"/>
                <a:cs typeface="Calibri"/>
              </a:rPr>
              <a:t>+ 40 cm</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Luce negli scavi e nei pozzi fino a 40 cm</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5: Scavi, pozzi e scavi generali, articolo 69 cpv. 3</a:t>
            </a:r>
            <a:r>
              <a:t>  </a:t>
            </a:r>
            <a:endParaRPr lang="de-DE" sz="1400" dirty="0">
              <a:latin typeface="Calibri" pitchFamily="34" charset="0"/>
              <a:cs typeface="Calibri"/>
            </a:endParaRPr>
          </a:p>
        </p:txBody>
      </p:sp>
      <p:sp>
        <p:nvSpPr>
          <p:cNvPr id="2" name="Textfeld 1">
            <a:extLst>
              <a:ext uri="{FF2B5EF4-FFF2-40B4-BE49-F238E27FC236}">
                <a16:creationId xmlns:a16="http://schemas.microsoft.com/office/drawing/2014/main" id="{570C596D-413A-4325-8E2E-5372CDFFAA50}"/>
              </a:ext>
            </a:extLst>
          </p:cNvPr>
          <p:cNvSpPr txBox="1"/>
          <p:nvPr/>
        </p:nvSpPr>
        <p:spPr>
          <a:xfrm>
            <a:off x="826477" y="4228002"/>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UCSL Ufficio di consulenza per la sicurezza sul lavoro</a:t>
            </a:r>
            <a:r>
              <a:t> </a:t>
            </a:r>
            <a:endParaRPr lang="de-DE" sz="600" b="1" err="1">
              <a:latin typeface="Calibri" pitchFamily="34" charset="0"/>
            </a:endParaRPr>
          </a:p>
        </p:txBody>
      </p:sp>
      <p:sp>
        <p:nvSpPr>
          <p:cNvPr id="40" name="Text Box 21">
            <a:extLst>
              <a:ext uri="{FF2B5EF4-FFF2-40B4-BE49-F238E27FC236}">
                <a16:creationId xmlns:a16="http://schemas.microsoft.com/office/drawing/2014/main" id="{35A47808-A3A5-4A09-BE0E-E90AD721992F}"/>
              </a:ext>
            </a:extLst>
          </p:cNvPr>
          <p:cNvSpPr txBox="1">
            <a:spLocks noChangeArrowheads="1"/>
          </p:cNvSpPr>
          <p:nvPr/>
        </p:nvSpPr>
        <p:spPr bwMode="auto">
          <a:xfrm>
            <a:off x="4583152" y="5662551"/>
            <a:ext cx="4643738" cy="1542017"/>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ysClr val="windowText" lastClr="000000"/>
                </a:solidFill>
                <a:effectLst/>
                <a:uLnTx/>
                <a:uFillTx/>
                <a:latin typeface="Arial" pitchFamily="34" charset="0"/>
                <a:cs typeface="Arial" pitchFamily="34" charset="0"/>
              </a:rPr>
              <a:t>La luce dello scavo deve misurare almeno: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chemeClr val="accent2">
                    <a:lumMod val="50000"/>
                  </a:schemeClr>
                </a:solidFill>
                <a:effectLst/>
                <a:uLnTx/>
                <a:uFillTx/>
                <a:latin typeface="Arial" pitchFamily="34" charset="0"/>
                <a:cs typeface="Arial" pitchFamily="34" charset="0"/>
              </a:rPr>
              <a:t>40 cm più il diametro (esterno) del tubo della conduttura</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CH" sz="2300" b="0" i="0" u="none" strike="noStrike" kern="0" cap="none" spc="0" normalizeH="0" baseline="0">
                <a:ln>
                  <a:noFill/>
                </a:ln>
                <a:solidFill>
                  <a:sysClr val="windowText" lastClr="000000"/>
                </a:solidFill>
                <a:effectLst/>
                <a:uLnTx/>
                <a:uFillTx/>
                <a:latin typeface="Arial" pitchFamily="34" charset="0"/>
                <a:cs typeface="Arial" pitchFamily="34" charset="0"/>
              </a:rPr>
              <a:t>min. 60 cm, a partire da una profondità di scavo superiore a 1 m;</a:t>
            </a:r>
          </a:p>
        </p:txBody>
      </p:sp>
      <p:grpSp>
        <p:nvGrpSpPr>
          <p:cNvPr id="5" name="Gruppieren 4">
            <a:extLst>
              <a:ext uri="{FF2B5EF4-FFF2-40B4-BE49-F238E27FC236}">
                <a16:creationId xmlns:a16="http://schemas.microsoft.com/office/drawing/2014/main" id="{491261DE-41DD-403E-BBE2-C10B1F3A25F4}"/>
              </a:ext>
            </a:extLst>
          </p:cNvPr>
          <p:cNvGrpSpPr/>
          <p:nvPr/>
        </p:nvGrpSpPr>
        <p:grpSpPr>
          <a:xfrm>
            <a:off x="115128" y="1604319"/>
            <a:ext cx="2988112" cy="2041249"/>
            <a:chOff x="-9793704" y="1026804"/>
            <a:chExt cx="6129286" cy="3920907"/>
          </a:xfrm>
        </p:grpSpPr>
        <p:sp>
          <p:nvSpPr>
            <p:cNvPr id="28" name="Line 5">
              <a:extLst>
                <a:ext uri="{FF2B5EF4-FFF2-40B4-BE49-F238E27FC236}">
                  <a16:creationId xmlns:a16="http://schemas.microsoft.com/office/drawing/2014/main" id="{FA5C9876-4649-422C-9F3B-512A6DF3F6C5}"/>
                </a:ext>
              </a:extLst>
            </p:cNvPr>
            <p:cNvSpPr>
              <a:spLocks noChangeShapeType="1"/>
            </p:cNvSpPr>
            <p:nvPr/>
          </p:nvSpPr>
          <p:spPr bwMode="auto">
            <a:xfrm>
              <a:off x="-7906786" y="1026804"/>
              <a:ext cx="0" cy="3615603"/>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29" name="Line 6">
              <a:extLst>
                <a:ext uri="{FF2B5EF4-FFF2-40B4-BE49-F238E27FC236}">
                  <a16:creationId xmlns:a16="http://schemas.microsoft.com/office/drawing/2014/main" id="{E78F0082-12D1-497D-9DA3-339695AA3A23}"/>
                </a:ext>
              </a:extLst>
            </p:cNvPr>
            <p:cNvSpPr>
              <a:spLocks noChangeShapeType="1"/>
            </p:cNvSpPr>
            <p:nvPr/>
          </p:nvSpPr>
          <p:spPr bwMode="auto">
            <a:xfrm>
              <a:off x="-7927574" y="4665654"/>
              <a:ext cx="1955679"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0" name="Line 7">
              <a:extLst>
                <a:ext uri="{FF2B5EF4-FFF2-40B4-BE49-F238E27FC236}">
                  <a16:creationId xmlns:a16="http://schemas.microsoft.com/office/drawing/2014/main" id="{5C7B5E5B-B486-4A53-BAC7-1CD83FBBD734}"/>
                </a:ext>
              </a:extLst>
            </p:cNvPr>
            <p:cNvSpPr>
              <a:spLocks noChangeShapeType="1"/>
            </p:cNvSpPr>
            <p:nvPr/>
          </p:nvSpPr>
          <p:spPr bwMode="auto">
            <a:xfrm flipV="1">
              <a:off x="-5971895" y="1026804"/>
              <a:ext cx="0" cy="3666745"/>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1" name="Line 8">
              <a:extLst>
                <a:ext uri="{FF2B5EF4-FFF2-40B4-BE49-F238E27FC236}">
                  <a16:creationId xmlns:a16="http://schemas.microsoft.com/office/drawing/2014/main" id="{DCCD3705-19EB-4065-A522-E62B4ED12A2D}"/>
                </a:ext>
              </a:extLst>
            </p:cNvPr>
            <p:cNvSpPr>
              <a:spLocks noChangeShapeType="1"/>
            </p:cNvSpPr>
            <p:nvPr/>
          </p:nvSpPr>
          <p:spPr bwMode="auto">
            <a:xfrm>
              <a:off x="-6000679" y="1026804"/>
              <a:ext cx="2331463"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2" name="Line 9">
              <a:extLst>
                <a:ext uri="{FF2B5EF4-FFF2-40B4-BE49-F238E27FC236}">
                  <a16:creationId xmlns:a16="http://schemas.microsoft.com/office/drawing/2014/main" id="{074351F5-535F-4783-8FC8-98FDFBE080E7}"/>
                </a:ext>
              </a:extLst>
            </p:cNvPr>
            <p:cNvSpPr>
              <a:spLocks noChangeShapeType="1"/>
            </p:cNvSpPr>
            <p:nvPr/>
          </p:nvSpPr>
          <p:spPr bwMode="auto">
            <a:xfrm>
              <a:off x="-9793704" y="1048501"/>
              <a:ext cx="1906107" cy="0"/>
            </a:xfrm>
            <a:prstGeom prst="line">
              <a:avLst/>
            </a:prstGeom>
            <a:noFill/>
            <a:ln w="57150">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3" name="Oval 10">
              <a:extLst>
                <a:ext uri="{FF2B5EF4-FFF2-40B4-BE49-F238E27FC236}">
                  <a16:creationId xmlns:a16="http://schemas.microsoft.com/office/drawing/2014/main" id="{55F0BB5C-905B-4420-9617-9EF3308DB3BD}"/>
                </a:ext>
              </a:extLst>
            </p:cNvPr>
            <p:cNvSpPr>
              <a:spLocks noChangeArrowheads="1"/>
            </p:cNvSpPr>
            <p:nvPr/>
          </p:nvSpPr>
          <p:spPr bwMode="auto">
            <a:xfrm>
              <a:off x="-7366296" y="3461486"/>
              <a:ext cx="961049" cy="1008897"/>
            </a:xfrm>
            <a:prstGeom prst="ellipse">
              <a:avLst/>
            </a:prstGeom>
            <a:solidFill>
              <a:srgbClr val="FFFFFF"/>
            </a:solidFill>
            <a:ln w="57150" algn="ctr">
              <a:solidFill>
                <a:srgbClr val="000000"/>
              </a:solidFill>
              <a:round/>
              <a:headEnd/>
              <a:tailEnd/>
            </a:ln>
            <a:effectLst/>
          </p:spPr>
          <p:txBody>
            <a:bodyPr wrap="none"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4" name="Line 13">
              <a:extLst>
                <a:ext uri="{FF2B5EF4-FFF2-40B4-BE49-F238E27FC236}">
                  <a16:creationId xmlns:a16="http://schemas.microsoft.com/office/drawing/2014/main" id="{D89AE571-F629-45B0-91D9-76318F4719C3}"/>
                </a:ext>
              </a:extLst>
            </p:cNvPr>
            <p:cNvSpPr>
              <a:spLocks noChangeShapeType="1"/>
            </p:cNvSpPr>
            <p:nvPr/>
          </p:nvSpPr>
          <p:spPr bwMode="auto">
            <a:xfrm>
              <a:off x="-7889196" y="1798587"/>
              <a:ext cx="1898112" cy="9299"/>
            </a:xfrm>
            <a:prstGeom prst="line">
              <a:avLst/>
            </a:prstGeom>
            <a:noFill/>
            <a:ln w="28575">
              <a:solidFill>
                <a:schemeClr val="accent2">
                  <a:lumMod val="75000"/>
                </a:schemeClr>
              </a:solidFill>
              <a:round/>
              <a:headEnd type="triangle" w="med" len="med"/>
              <a:tailEnd type="triangle" w="med" len="me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sysClr val="windowText" lastClr="000000"/>
                </a:solidFill>
                <a:effectLst/>
                <a:uLnTx/>
                <a:uFillTx/>
              </a:endParaRPr>
            </a:p>
          </p:txBody>
        </p:sp>
        <p:sp>
          <p:nvSpPr>
            <p:cNvPr id="35" name="Line 14">
              <a:extLst>
                <a:ext uri="{FF2B5EF4-FFF2-40B4-BE49-F238E27FC236}">
                  <a16:creationId xmlns:a16="http://schemas.microsoft.com/office/drawing/2014/main" id="{B4F8E071-80D7-4513-A1BF-3D2D5437E1F2}"/>
                </a:ext>
              </a:extLst>
            </p:cNvPr>
            <p:cNvSpPr>
              <a:spLocks noChangeShapeType="1"/>
            </p:cNvSpPr>
            <p:nvPr/>
          </p:nvSpPr>
          <p:spPr bwMode="auto">
            <a:xfrm>
              <a:off x="-7383886" y="2655608"/>
              <a:ext cx="0" cy="1312651"/>
            </a:xfrm>
            <a:prstGeom prst="line">
              <a:avLst/>
            </a:prstGeom>
            <a:noFill/>
            <a:ln w="9525">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6" name="Line 15">
              <a:extLst>
                <a:ext uri="{FF2B5EF4-FFF2-40B4-BE49-F238E27FC236}">
                  <a16:creationId xmlns:a16="http://schemas.microsoft.com/office/drawing/2014/main" id="{08A35541-8460-4B0D-8E6E-8468FE59BA69}"/>
                </a:ext>
              </a:extLst>
            </p:cNvPr>
            <p:cNvSpPr>
              <a:spLocks noChangeShapeType="1"/>
            </p:cNvSpPr>
            <p:nvPr/>
          </p:nvSpPr>
          <p:spPr bwMode="auto">
            <a:xfrm>
              <a:off x="-6386058" y="2658707"/>
              <a:ext cx="0" cy="1376192"/>
            </a:xfrm>
            <a:prstGeom prst="line">
              <a:avLst/>
            </a:prstGeom>
            <a:noFill/>
            <a:ln w="9525">
              <a:solidFill>
                <a:srgbClr val="000000"/>
              </a:solidFill>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37" name="Line 16">
              <a:extLst>
                <a:ext uri="{FF2B5EF4-FFF2-40B4-BE49-F238E27FC236}">
                  <a16:creationId xmlns:a16="http://schemas.microsoft.com/office/drawing/2014/main" id="{8B7DF822-63D3-4CC8-B4B4-8E449D281138}"/>
                </a:ext>
              </a:extLst>
            </p:cNvPr>
            <p:cNvSpPr>
              <a:spLocks noChangeShapeType="1"/>
            </p:cNvSpPr>
            <p:nvPr/>
          </p:nvSpPr>
          <p:spPr bwMode="auto">
            <a:xfrm>
              <a:off x="-7374291" y="2826082"/>
              <a:ext cx="973842" cy="4649"/>
            </a:xfrm>
            <a:prstGeom prst="line">
              <a:avLst/>
            </a:prstGeom>
            <a:noFill/>
            <a:ln w="28575">
              <a:solidFill>
                <a:schemeClr val="accent2">
                  <a:lumMod val="75000"/>
                </a:schemeClr>
              </a:solidFill>
              <a:round/>
              <a:headEnd type="triangle" w="med" len="med"/>
              <a:tailEnd type="triangle" w="med" len="me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sysClr val="windowText" lastClr="000000"/>
                </a:solidFill>
                <a:effectLst/>
                <a:uLnTx/>
                <a:uFillTx/>
              </a:endParaRPr>
            </a:p>
          </p:txBody>
        </p:sp>
        <p:sp>
          <p:nvSpPr>
            <p:cNvPr id="38" name="Text Box 19">
              <a:extLst>
                <a:ext uri="{FF2B5EF4-FFF2-40B4-BE49-F238E27FC236}">
                  <a16:creationId xmlns:a16="http://schemas.microsoft.com/office/drawing/2014/main" id="{292D7249-9C95-47DC-8CCA-07180F823392}"/>
                </a:ext>
              </a:extLst>
            </p:cNvPr>
            <p:cNvSpPr txBox="1">
              <a:spLocks noChangeArrowheads="1"/>
            </p:cNvSpPr>
            <p:nvPr/>
          </p:nvSpPr>
          <p:spPr bwMode="auto">
            <a:xfrm>
              <a:off x="-7732487" y="1183329"/>
              <a:ext cx="1621470" cy="413833"/>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800" b="0" i="0" u="none" strike="noStrike" kern="0" cap="none" spc="0" normalizeH="0" baseline="0" dirty="0">
                  <a:ln>
                    <a:noFill/>
                  </a:ln>
                  <a:solidFill>
                    <a:sysClr val="windowText" lastClr="000000"/>
                  </a:solidFill>
                  <a:effectLst/>
                  <a:uLnTx/>
                  <a:uFillTx/>
                  <a:latin typeface="Arial" pitchFamily="34" charset="0"/>
                  <a:cs typeface="Arial" pitchFamily="34" charset="0"/>
                </a:rPr>
                <a:t>Luce </a:t>
              </a:r>
              <a:r>
                <a:rPr kumimoji="0" lang="de-CH" sz="800" b="0" i="0" u="none" strike="noStrike" kern="0" cap="none" spc="0" normalizeH="0" baseline="0" dirty="0" err="1">
                  <a:ln>
                    <a:noFill/>
                  </a:ln>
                  <a:solidFill>
                    <a:sysClr val="windowText" lastClr="000000"/>
                  </a:solidFill>
                  <a:effectLst/>
                  <a:uLnTx/>
                  <a:uFillTx/>
                  <a:latin typeface="Arial" pitchFamily="34" charset="0"/>
                  <a:cs typeface="Arial" pitchFamily="34" charset="0"/>
                </a:rPr>
                <a:t>dello</a:t>
              </a:r>
              <a:r>
                <a:rPr kumimoji="0" lang="de-CH" sz="800" b="0" i="0" u="none" strike="noStrike" kern="0" cap="none" spc="0" normalizeH="0" baseline="0" dirty="0">
                  <a:ln>
                    <a:noFill/>
                  </a:ln>
                  <a:solidFill>
                    <a:sysClr val="windowText" lastClr="000000"/>
                  </a:solidFill>
                  <a:effectLst/>
                  <a:uLnTx/>
                  <a:uFillTx/>
                  <a:latin typeface="Arial" pitchFamily="34" charset="0"/>
                  <a:cs typeface="Arial" pitchFamily="34" charset="0"/>
                </a:rPr>
                <a:t> </a:t>
              </a:r>
              <a:r>
                <a:rPr kumimoji="0" lang="de-CH" sz="800" b="0" i="0" u="none" strike="noStrike" kern="0" cap="none" spc="0" normalizeH="0" baseline="0" dirty="0" err="1">
                  <a:ln>
                    <a:noFill/>
                  </a:ln>
                  <a:solidFill>
                    <a:sysClr val="windowText" lastClr="000000"/>
                  </a:solidFill>
                  <a:effectLst/>
                  <a:uLnTx/>
                  <a:uFillTx/>
                  <a:latin typeface="Arial" pitchFamily="34" charset="0"/>
                  <a:cs typeface="Arial" pitchFamily="34" charset="0"/>
                </a:rPr>
                <a:t>scavo</a:t>
              </a:r>
              <a:endParaRPr kumimoji="0" lang="de-CH" sz="8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39" name="Text Box 20">
              <a:extLst>
                <a:ext uri="{FF2B5EF4-FFF2-40B4-BE49-F238E27FC236}">
                  <a16:creationId xmlns:a16="http://schemas.microsoft.com/office/drawing/2014/main" id="{F06532ED-EF94-4010-8603-8378F0DDF213}"/>
                </a:ext>
              </a:extLst>
            </p:cNvPr>
            <p:cNvSpPr txBox="1">
              <a:spLocks noChangeArrowheads="1"/>
            </p:cNvSpPr>
            <p:nvPr/>
          </p:nvSpPr>
          <p:spPr bwMode="auto">
            <a:xfrm>
              <a:off x="-7748476" y="2041899"/>
              <a:ext cx="1698227" cy="768546"/>
            </a:xfrm>
            <a:prstGeom prst="rect">
              <a:avLst/>
            </a:prstGeom>
            <a:noFill/>
            <a:ln w="28575" algn="ctr">
              <a:noFill/>
              <a:miter lim="800000"/>
              <a:headEnd/>
              <a:tailEnd/>
            </a:ln>
            <a:effectLst/>
          </p:spPr>
          <p:txBody>
            <a:bodyPr>
              <a:sp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dirty="0" err="1">
                  <a:ln>
                    <a:noFill/>
                  </a:ln>
                  <a:solidFill>
                    <a:sysClr val="windowText" lastClr="000000"/>
                  </a:solidFill>
                  <a:effectLst/>
                  <a:uLnTx/>
                  <a:uFillTx/>
                  <a:latin typeface="Arial" pitchFamily="34" charset="0"/>
                  <a:cs typeface="Arial" pitchFamily="34" charset="0"/>
                </a:rPr>
                <a:t>Diametro</a:t>
              </a:r>
              <a:br>
                <a:rPr kumimoji="0" lang="de-CH"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a:t>
              </a:r>
              <a:r>
                <a:rPr kumimoji="0" lang="de-CH" sz="1000" b="0" i="0" u="none" strike="noStrike" kern="0" cap="none" spc="0" normalizeH="0" baseline="0" dirty="0" err="1">
                  <a:ln>
                    <a:noFill/>
                  </a:ln>
                  <a:solidFill>
                    <a:sysClr val="windowText" lastClr="000000"/>
                  </a:solidFill>
                  <a:effectLst/>
                  <a:uLnTx/>
                  <a:uFillTx/>
                  <a:latin typeface="Arial" pitchFamily="34" charset="0"/>
                  <a:cs typeface="Arial" pitchFamily="34" charset="0"/>
                </a:rPr>
                <a:t>esterno</a:t>
              </a:r>
              <a:r>
                <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rPr>
                <a:t>) del </a:t>
              </a:r>
              <a:r>
                <a:rPr kumimoji="0" lang="de-CH" sz="1000" b="0" i="0" u="none" strike="noStrike" kern="0" cap="none" spc="0" normalizeH="0" baseline="0" dirty="0" err="1">
                  <a:ln>
                    <a:noFill/>
                  </a:ln>
                  <a:solidFill>
                    <a:sysClr val="windowText" lastClr="000000"/>
                  </a:solidFill>
                  <a:effectLst/>
                  <a:uLnTx/>
                  <a:uFillTx/>
                  <a:latin typeface="Arial" pitchFamily="34" charset="0"/>
                  <a:cs typeface="Arial" pitchFamily="34" charset="0"/>
                </a:rPr>
                <a:t>tubo</a:t>
              </a:r>
              <a:endParaRPr kumimoji="0" lang="de-CH" sz="1000" b="0" i="0" u="none" strike="noStrike" kern="0" cap="none" spc="0" normalizeH="0" baseline="0" dirty="0">
                <a:ln>
                  <a:noFill/>
                </a:ln>
                <a:solidFill>
                  <a:sysClr val="windowText" lastClr="000000"/>
                </a:solidFill>
                <a:effectLst/>
                <a:uLnTx/>
                <a:uFillTx/>
                <a:latin typeface="Arial" pitchFamily="34" charset="0"/>
                <a:cs typeface="Arial" pitchFamily="34" charset="0"/>
              </a:endParaRPr>
            </a:p>
          </p:txBody>
        </p:sp>
        <p:sp>
          <p:nvSpPr>
            <p:cNvPr id="41" name="Freeform 26" descr="Diagonal dunkel nach oben">
              <a:extLst>
                <a:ext uri="{FF2B5EF4-FFF2-40B4-BE49-F238E27FC236}">
                  <a16:creationId xmlns:a16="http://schemas.microsoft.com/office/drawing/2014/main" id="{36ECEE6D-6192-4D87-A295-A85F0FA99A11}"/>
                </a:ext>
              </a:extLst>
            </p:cNvPr>
            <p:cNvSpPr>
              <a:spLocks/>
            </p:cNvSpPr>
            <p:nvPr/>
          </p:nvSpPr>
          <p:spPr bwMode="auto">
            <a:xfrm>
              <a:off x="-9776114" y="1060899"/>
              <a:ext cx="6111696" cy="3886812"/>
            </a:xfrm>
            <a:custGeom>
              <a:avLst/>
              <a:gdLst/>
              <a:ahLst/>
              <a:cxnLst>
                <a:cxn ang="0">
                  <a:pos x="0" y="6"/>
                </a:cxn>
                <a:cxn ang="0">
                  <a:pos x="0" y="150"/>
                </a:cxn>
                <a:cxn ang="0">
                  <a:pos x="978" y="150"/>
                </a:cxn>
                <a:cxn ang="0">
                  <a:pos x="978" y="2508"/>
                </a:cxn>
                <a:cxn ang="0">
                  <a:pos x="2544" y="2508"/>
                </a:cxn>
                <a:cxn ang="0">
                  <a:pos x="2544" y="150"/>
                </a:cxn>
                <a:cxn ang="0">
                  <a:pos x="3822" y="150"/>
                </a:cxn>
                <a:cxn ang="0">
                  <a:pos x="3822" y="0"/>
                </a:cxn>
                <a:cxn ang="0">
                  <a:pos x="2400" y="0"/>
                </a:cxn>
                <a:cxn ang="0">
                  <a:pos x="2400" y="2346"/>
                </a:cxn>
                <a:cxn ang="0">
                  <a:pos x="1146" y="2346"/>
                </a:cxn>
                <a:cxn ang="0">
                  <a:pos x="1146" y="12"/>
                </a:cxn>
                <a:cxn ang="0">
                  <a:pos x="0" y="6"/>
                </a:cxn>
              </a:cxnLst>
              <a:rect l="0" t="0" r="r" b="b"/>
              <a:pathLst>
                <a:path w="3822" h="2508">
                  <a:moveTo>
                    <a:pt x="0" y="6"/>
                  </a:moveTo>
                  <a:lnTo>
                    <a:pt x="0" y="150"/>
                  </a:lnTo>
                  <a:lnTo>
                    <a:pt x="978" y="150"/>
                  </a:lnTo>
                  <a:lnTo>
                    <a:pt x="978" y="2508"/>
                  </a:lnTo>
                  <a:lnTo>
                    <a:pt x="2544" y="2508"/>
                  </a:lnTo>
                  <a:lnTo>
                    <a:pt x="2544" y="150"/>
                  </a:lnTo>
                  <a:lnTo>
                    <a:pt x="3822" y="150"/>
                  </a:lnTo>
                  <a:lnTo>
                    <a:pt x="3822" y="0"/>
                  </a:lnTo>
                  <a:lnTo>
                    <a:pt x="2400" y="0"/>
                  </a:lnTo>
                  <a:lnTo>
                    <a:pt x="2400" y="2346"/>
                  </a:lnTo>
                  <a:lnTo>
                    <a:pt x="1146" y="2346"/>
                  </a:lnTo>
                  <a:lnTo>
                    <a:pt x="1146" y="12"/>
                  </a:lnTo>
                  <a:lnTo>
                    <a:pt x="0" y="6"/>
                  </a:lnTo>
                  <a:close/>
                </a:path>
              </a:pathLst>
            </a:custGeom>
            <a:pattFill prst="dkUpDiag">
              <a:fgClr>
                <a:srgbClr val="663300"/>
              </a:fgClr>
              <a:bgClr>
                <a:srgbClr val="FFFFFF"/>
              </a:bgClr>
            </a:pattFill>
            <a:ln w="9525" cap="flat" cmpd="sng">
              <a:solidFill>
                <a:srgbClr val="FFFFFF"/>
              </a:solidFill>
              <a:prstDash val="solid"/>
              <a:round/>
              <a:headEnd type="none" w="med" len="med"/>
              <a:tailEnd type="none" w="med" len="med"/>
            </a:ln>
            <a:effectLst/>
          </p:spPr>
          <p:txBody>
            <a:bodyPr wrap="none"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42" name="Line 17">
              <a:extLst>
                <a:ext uri="{FF2B5EF4-FFF2-40B4-BE49-F238E27FC236}">
                  <a16:creationId xmlns:a16="http://schemas.microsoft.com/office/drawing/2014/main" id="{ACE14902-1175-449C-8DF8-AEBAD1F1921F}"/>
                </a:ext>
              </a:extLst>
            </p:cNvPr>
            <p:cNvSpPr>
              <a:spLocks noChangeShapeType="1"/>
            </p:cNvSpPr>
            <p:nvPr/>
          </p:nvSpPr>
          <p:spPr bwMode="auto">
            <a:xfrm flipV="1">
              <a:off x="-5955904" y="1040752"/>
              <a:ext cx="1477553" cy="3638850"/>
            </a:xfrm>
            <a:prstGeom prst="line">
              <a:avLst/>
            </a:prstGeom>
            <a:noFill/>
            <a:ln w="28575">
              <a:solidFill>
                <a:srgbClr val="000000"/>
              </a:solidFill>
              <a:prstDash val="dash"/>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sp>
          <p:nvSpPr>
            <p:cNvPr id="43" name="Line 18">
              <a:extLst>
                <a:ext uri="{FF2B5EF4-FFF2-40B4-BE49-F238E27FC236}">
                  <a16:creationId xmlns:a16="http://schemas.microsoft.com/office/drawing/2014/main" id="{8C64D3FB-65AE-4739-B6A4-189DAB66FA40}"/>
                </a:ext>
              </a:extLst>
            </p:cNvPr>
            <p:cNvSpPr>
              <a:spLocks noChangeShapeType="1"/>
            </p:cNvSpPr>
            <p:nvPr/>
          </p:nvSpPr>
          <p:spPr bwMode="auto">
            <a:xfrm flipH="1" flipV="1">
              <a:off x="-9310781" y="1093444"/>
              <a:ext cx="1388004" cy="3587707"/>
            </a:xfrm>
            <a:prstGeom prst="line">
              <a:avLst/>
            </a:prstGeom>
            <a:noFill/>
            <a:ln w="28575">
              <a:solidFill>
                <a:srgbClr val="000000"/>
              </a:solidFill>
              <a:prstDash val="dash"/>
              <a:round/>
              <a:headEnd/>
              <a:tailEnd/>
            </a:ln>
            <a:effectLst/>
          </p:spPr>
          <p:txBody>
            <a:bodyPr anchor="ct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004064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2316144" y="1447800"/>
            <a:ext cx="6266259" cy="2308324"/>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t>in caso di diametro interno del tubo </a:t>
            </a:r>
            <a:r>
              <a:rPr lang="de-CH" b="1"/>
              <a:t>superiore a 40 cm e inferiore o uguale a 120 cm</a:t>
            </a:r>
            <a:r>
              <a:rPr lang="de-CH"/>
              <a:t>: almeno 60 cm, e su uno dei lati almeno 40 cm, più il diametro esterno del tubo della conduttura</a:t>
            </a:r>
            <a:r>
              <a:t> </a:t>
            </a:r>
          </a:p>
          <a:p>
            <a:endParaRPr lang="de-CH" dirty="0">
              <a:latin typeface="Calibri"/>
              <a:cs typeface="Calibri"/>
            </a:endParaRPr>
          </a:p>
          <a:p>
            <a:r>
              <a:rPr lang="de-CH"/>
              <a:t>in caso di diametro interno del tubo </a:t>
            </a:r>
            <a:r>
              <a:rPr lang="de-CH" b="1"/>
              <a:t>superiore a 120 cm</a:t>
            </a:r>
            <a:r>
              <a:rPr lang="de-CH"/>
              <a:t>: almeno 80 cm, e su uno dei lati almeno 60 cm, più il diametro esterno del tubo della conduttura</a:t>
            </a:r>
            <a:r>
              <a:t> </a:t>
            </a:r>
            <a:endParaRPr lang="de-DE" dirty="0">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Luce negli scavi e nei pozzi da 40 cm a 120 cm</a:t>
            </a:r>
            <a:endParaRPr lang="de-DE" b="0">
              <a:latin typeface="Calibri"/>
              <a:cs typeface="Calibri"/>
            </a:endParaRPr>
          </a:p>
          <a:p>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729428"/>
            <a:ext cx="5976256" cy="307777"/>
          </a:xfrm>
          <a:prstGeom prst="rect">
            <a:avLst/>
          </a:prstGeom>
          <a:noFill/>
        </p:spPr>
        <p:txBody>
          <a:bodyPr wrap="square" lIns="91440" tIns="45720" rIns="91440" bIns="45720" anchor="t">
            <a:spAutoFit/>
          </a:bodyPr>
          <a:lstStyle/>
          <a:p>
            <a:r>
              <a:rPr lang="de-CH" sz="1400" b="1">
                <a:latin typeface="Calibri"/>
                <a:cs typeface="Calibri"/>
              </a:rPr>
              <a:t>OLCostr 2022</a:t>
            </a:r>
            <a:r>
              <a:rPr lang="de-CH" sz="1400">
                <a:latin typeface="Calibri"/>
                <a:cs typeface="Calibri"/>
              </a:rPr>
              <a:t> capitolo 5: Scavi, pozzi e scavi generali, articolo 69 cpv. 3</a:t>
            </a:r>
            <a:r>
              <a:t>  </a:t>
            </a:r>
            <a:endParaRPr lang="de-DE" sz="1400" dirty="0">
              <a:latin typeface="Calibri" pitchFamily="34" charset="0"/>
              <a:cs typeface="Calibri"/>
            </a:endParaRPr>
          </a:p>
        </p:txBody>
      </p:sp>
      <p:sp>
        <p:nvSpPr>
          <p:cNvPr id="3" name="Textfeld 2">
            <a:extLst>
              <a:ext uri="{FF2B5EF4-FFF2-40B4-BE49-F238E27FC236}">
                <a16:creationId xmlns:a16="http://schemas.microsoft.com/office/drawing/2014/main" id="{CEDED3FC-3D47-47DE-8034-2E7CBD7C5C49}"/>
              </a:ext>
            </a:extLst>
          </p:cNvPr>
          <p:cNvSpPr txBox="1"/>
          <p:nvPr/>
        </p:nvSpPr>
        <p:spPr>
          <a:xfrm>
            <a:off x="419204" y="3427535"/>
            <a:ext cx="1896940"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UCSL Ufficio di consulenza per la sicurezza sul lavoro</a:t>
            </a:r>
            <a:r>
              <a:t> </a:t>
            </a:r>
            <a:endParaRPr lang="de-DE" sz="600" b="1" dirty="0">
              <a:latin typeface="Calibri" pitchFamily="34" charset="0"/>
            </a:endParaRPr>
          </a:p>
        </p:txBody>
      </p:sp>
      <p:pic>
        <p:nvPicPr>
          <p:cNvPr id="5" name="Grafik 4">
            <a:extLst>
              <a:ext uri="{FF2B5EF4-FFF2-40B4-BE49-F238E27FC236}">
                <a16:creationId xmlns:a16="http://schemas.microsoft.com/office/drawing/2014/main" id="{231C011E-BD90-4B6E-A4F1-4DAAB49BDCCF}"/>
              </a:ext>
            </a:extLst>
          </p:cNvPr>
          <p:cNvPicPr>
            <a:picLocks noChangeAspect="1"/>
          </p:cNvPicPr>
          <p:nvPr/>
        </p:nvPicPr>
        <p:blipFill>
          <a:blip r:embed="rId3"/>
          <a:stretch>
            <a:fillRect/>
          </a:stretch>
        </p:blipFill>
        <p:spPr>
          <a:xfrm>
            <a:off x="216040" y="1580876"/>
            <a:ext cx="2162564" cy="1898249"/>
          </a:xfrm>
          <a:prstGeom prst="rect">
            <a:avLst/>
          </a:prstGeom>
        </p:spPr>
      </p:pic>
    </p:spTree>
    <p:extLst>
      <p:ext uri="{BB962C8B-B14F-4D97-AF65-F5344CB8AC3E}">
        <p14:creationId xmlns:p14="http://schemas.microsoft.com/office/powerpoint/2010/main" val="1535004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Per accedere a scavi generali, scavi e pozzi è consentito l’uso di scale a pioli solo fino a una profondità di 5 m, se per motivi tecnici non è possibile montare una scala a rampa.</a:t>
            </a:r>
          </a:p>
          <a:p>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L’utilizzo di scale a pioli per accedere a scavi e pozzi è limitato</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792816" y="1052160"/>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5: </a:t>
            </a:r>
            <a:r>
              <a:rPr lang="de-CH" sz="1400" dirty="0" err="1">
                <a:latin typeface="Calibri"/>
                <a:cs typeface="Calibri"/>
              </a:rPr>
              <a:t>Scavi</a:t>
            </a:r>
            <a:r>
              <a:rPr lang="de-CH" sz="1400" dirty="0">
                <a:latin typeface="Calibri"/>
                <a:cs typeface="Calibri"/>
              </a:rPr>
              <a:t>, </a:t>
            </a:r>
            <a:r>
              <a:rPr lang="de-CH" sz="1400" dirty="0" err="1">
                <a:latin typeface="Calibri"/>
                <a:cs typeface="Calibri"/>
              </a:rPr>
              <a:t>pozzi</a:t>
            </a:r>
            <a:r>
              <a:rPr lang="de-CH" sz="1400" dirty="0">
                <a:latin typeface="Calibri"/>
                <a:cs typeface="Calibri"/>
              </a:rPr>
              <a:t> e </a:t>
            </a:r>
            <a:r>
              <a:rPr lang="de-CH" sz="1400" dirty="0" err="1">
                <a:latin typeface="Calibri"/>
                <a:cs typeface="Calibri"/>
              </a:rPr>
              <a:t>scavi</a:t>
            </a:r>
            <a:r>
              <a:rPr lang="de-CH" sz="1400" dirty="0">
                <a:latin typeface="Calibri"/>
                <a:cs typeface="Calibri"/>
              </a:rPr>
              <a:t> </a:t>
            </a:r>
            <a:r>
              <a:rPr lang="de-CH" sz="1400" dirty="0" err="1">
                <a:latin typeface="Calibri"/>
                <a:cs typeface="Calibri"/>
              </a:rPr>
              <a:t>generali</a:t>
            </a:r>
            <a:r>
              <a:rPr lang="de-CH" sz="1400" dirty="0">
                <a:latin typeface="Calibri"/>
                <a:cs typeface="Calibri"/>
              </a:rPr>
              <a:t>, </a:t>
            </a:r>
            <a:r>
              <a:rPr lang="de-CH" sz="1400" dirty="0" err="1">
                <a:latin typeface="Calibri"/>
                <a:cs typeface="Calibri"/>
              </a:rPr>
              <a:t>articolo</a:t>
            </a:r>
            <a:r>
              <a:rPr lang="de-CH" sz="1400" dirty="0">
                <a:latin typeface="Calibri"/>
                <a:cs typeface="Calibri"/>
              </a:rPr>
              <a:t> 73</a:t>
            </a:r>
            <a:r>
              <a:rPr dirty="0"/>
              <a:t>  </a:t>
            </a:r>
            <a:endParaRPr lang="de-DE" sz="1400" dirty="0">
              <a:latin typeface="Calibri" pitchFamily="34" charset="0"/>
              <a:cs typeface="Calibri"/>
            </a:endParaRPr>
          </a:p>
        </p:txBody>
      </p:sp>
      <p:sp>
        <p:nvSpPr>
          <p:cNvPr id="2" name="Textfeld 1">
            <a:extLst>
              <a:ext uri="{FF2B5EF4-FFF2-40B4-BE49-F238E27FC236}">
                <a16:creationId xmlns:a16="http://schemas.microsoft.com/office/drawing/2014/main" id="{E13DA617-4319-44EA-8579-F1E63A842DDE}"/>
              </a:ext>
            </a:extLst>
          </p:cNvPr>
          <p:cNvSpPr txBox="1"/>
          <p:nvPr/>
        </p:nvSpPr>
        <p:spPr>
          <a:xfrm>
            <a:off x="837468" y="3854327"/>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a:latin typeface="Calibri" pitchFamily="34" charset="0"/>
              <a:cs typeface="Calibri" pitchFamily="34" charset="0"/>
            </a:endParaRPr>
          </a:p>
        </p:txBody>
      </p:sp>
      <p:pic>
        <p:nvPicPr>
          <p:cNvPr id="5" name="Grafik 4">
            <a:extLst>
              <a:ext uri="{FF2B5EF4-FFF2-40B4-BE49-F238E27FC236}">
                <a16:creationId xmlns:a16="http://schemas.microsoft.com/office/drawing/2014/main" id="{98109D58-1F37-4983-AF05-CA96323731E3}"/>
              </a:ext>
            </a:extLst>
          </p:cNvPr>
          <p:cNvPicPr>
            <a:picLocks noChangeAspect="1"/>
          </p:cNvPicPr>
          <p:nvPr/>
        </p:nvPicPr>
        <p:blipFill>
          <a:blip r:embed="rId3"/>
          <a:stretch>
            <a:fillRect/>
          </a:stretch>
        </p:blipFill>
        <p:spPr>
          <a:xfrm>
            <a:off x="265768" y="1592664"/>
            <a:ext cx="2954729" cy="2085938"/>
          </a:xfrm>
          <a:prstGeom prst="rect">
            <a:avLst/>
          </a:prstGeom>
        </p:spPr>
      </p:pic>
    </p:spTree>
    <p:extLst>
      <p:ext uri="{BB962C8B-B14F-4D97-AF65-F5344CB8AC3E}">
        <p14:creationId xmlns:p14="http://schemas.microsoft.com/office/powerpoint/2010/main" val="427709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D50CB63-941C-4C99-BB3F-D884DCD6AD14}"/>
              </a:ext>
            </a:extLst>
          </p:cNvPr>
          <p:cNvSpPr>
            <a:spLocks noGrp="1"/>
          </p:cNvSpPr>
          <p:nvPr>
            <p:ph type="title"/>
          </p:nvPr>
        </p:nvSpPr>
        <p:spPr/>
        <p:txBody>
          <a:bodyPr/>
          <a:lstStyle/>
          <a:p>
            <a:r>
              <a:rPr lang="de-CH"/>
              <a:t>Ordinanza sui lavori di costruzione (OLCostr)</a:t>
            </a:r>
          </a:p>
        </p:txBody>
      </p:sp>
      <p:sp>
        <p:nvSpPr>
          <p:cNvPr id="4" name="Inhaltsplatzhalter 3">
            <a:extLst>
              <a:ext uri="{FF2B5EF4-FFF2-40B4-BE49-F238E27FC236}">
                <a16:creationId xmlns:a16="http://schemas.microsoft.com/office/drawing/2014/main" id="{48799BA0-8282-4E34-90EE-E83FA3ABC386}"/>
              </a:ext>
            </a:extLst>
          </p:cNvPr>
          <p:cNvSpPr>
            <a:spLocks noGrp="1"/>
          </p:cNvSpPr>
          <p:nvPr>
            <p:ph idx="11"/>
          </p:nvPr>
        </p:nvSpPr>
        <p:spPr/>
        <p:txBody>
          <a:bodyPr/>
          <a:lstStyle/>
          <a:p>
            <a:pPr marL="0" indent="0">
              <a:lnSpc>
                <a:spcPct val="107000"/>
              </a:lnSpc>
              <a:spcAft>
                <a:spcPts val="800"/>
              </a:spcAft>
              <a:buNone/>
              <a:tabLst>
                <a:tab pos="4260215" algn="l"/>
                <a:tab pos="4860925" algn="l"/>
                <a:tab pos="6243955" algn="l"/>
                <a:tab pos="7473315" algn="l"/>
              </a:tabLst>
            </a:pPr>
            <a:r>
              <a:rPr lang="de-CH" sz="1800" dirty="0" err="1">
                <a:effectLst/>
                <a:latin typeface="Calibri" panose="020F0502020204030204" pitchFamily="34" charset="0"/>
                <a:ea typeface="Calibri" panose="020F0502020204030204" pitchFamily="34" charset="0"/>
                <a:cs typeface="Calibri" panose="020F0502020204030204" pitchFamily="34" charset="0"/>
              </a:rPr>
              <a:t>L’Ordinanza</a:t>
            </a:r>
            <a:r>
              <a:rPr lang="de-CH" sz="1800" dirty="0">
                <a:effectLst/>
                <a:latin typeface="Calibri" panose="020F0502020204030204" pitchFamily="34" charset="0"/>
                <a:ea typeface="Calibri" panose="020F0502020204030204" pitchFamily="34" charset="0"/>
                <a:cs typeface="Calibri" panose="020F0502020204030204" pitchFamily="34" charset="0"/>
              </a:rPr>
              <a:t> sui </a:t>
            </a:r>
            <a:r>
              <a:rPr lang="de-CH" sz="1800" dirty="0" err="1">
                <a:effectLst/>
                <a:latin typeface="Calibri" panose="020F0502020204030204" pitchFamily="34" charset="0"/>
                <a:ea typeface="Calibri" panose="020F0502020204030204" pitchFamily="34" charset="0"/>
                <a:cs typeface="Calibri" panose="020F0502020204030204" pitchFamily="34" charset="0"/>
              </a:rPr>
              <a:t>lavori</a:t>
            </a:r>
            <a:r>
              <a:rPr lang="de-CH" sz="1800" dirty="0">
                <a:effectLst/>
                <a:latin typeface="Calibri" panose="020F0502020204030204" pitchFamily="34" charset="0"/>
                <a:ea typeface="Calibri" panose="020F0502020204030204" pitchFamily="34" charset="0"/>
                <a:cs typeface="Calibri" panose="020F0502020204030204" pitchFamily="34" charset="0"/>
              </a:rPr>
              <a:t> di </a:t>
            </a:r>
            <a:r>
              <a:rPr lang="de-CH" sz="1800" dirty="0" err="1">
                <a:effectLst/>
                <a:latin typeface="Calibri" panose="020F0502020204030204" pitchFamily="34" charset="0"/>
                <a:ea typeface="Calibri" panose="020F0502020204030204" pitchFamily="34" charset="0"/>
                <a:cs typeface="Calibri" panose="020F0502020204030204" pitchFamily="34" charset="0"/>
              </a:rPr>
              <a:t>costruzione</a:t>
            </a:r>
            <a:r>
              <a:rPr lang="de-CH" sz="1800" dirty="0">
                <a:effectLst/>
                <a:latin typeface="Calibri" panose="020F0502020204030204" pitchFamily="34" charset="0"/>
                <a:ea typeface="Calibri" panose="020F0502020204030204" pitchFamily="34" charset="0"/>
                <a:cs typeface="Calibri" panose="020F0502020204030204" pitchFamily="34" charset="0"/>
              </a:rPr>
              <a:t> ha subito </a:t>
            </a:r>
            <a:r>
              <a:rPr lang="de-CH" sz="1800" dirty="0" err="1">
                <a:effectLst/>
                <a:latin typeface="Calibri" panose="020F0502020204030204" pitchFamily="34" charset="0"/>
                <a:ea typeface="Calibri" panose="020F0502020204030204" pitchFamily="34" charset="0"/>
                <a:cs typeface="Calibri" panose="020F0502020204030204" pitchFamily="34" charset="0"/>
              </a:rPr>
              <a:t>una</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revisione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completa</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ed</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entrerà</a:t>
            </a:r>
            <a:r>
              <a:rPr lang="de-CH" sz="1800" dirty="0">
                <a:effectLst/>
                <a:latin typeface="Calibri" panose="020F0502020204030204" pitchFamily="34" charset="0"/>
                <a:ea typeface="Calibri" panose="020F0502020204030204" pitchFamily="34" charset="0"/>
                <a:cs typeface="Calibri" panose="020F0502020204030204" pitchFamily="34" charset="0"/>
              </a:rPr>
              <a:t> in </a:t>
            </a:r>
            <a:r>
              <a:rPr lang="de-CH" sz="1800" dirty="0" err="1">
                <a:effectLst/>
                <a:latin typeface="Calibri" panose="020F0502020204030204" pitchFamily="34" charset="0"/>
                <a:ea typeface="Calibri" panose="020F0502020204030204" pitchFamily="34" charset="0"/>
                <a:cs typeface="Calibri" panose="020F0502020204030204" pitchFamily="34" charset="0"/>
              </a:rPr>
              <a:t>vigore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nella</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nuova</a:t>
            </a:r>
            <a:r>
              <a:rPr lang="de-CH" sz="1800" dirty="0">
                <a:effectLst/>
                <a:latin typeface="Calibri" panose="020F0502020204030204" pitchFamily="34" charset="0"/>
                <a:ea typeface="Calibri" panose="020F0502020204030204" pitchFamily="34" charset="0"/>
                <a:cs typeface="Calibri" panose="020F0502020204030204" pitchFamily="34" charset="0"/>
              </a:rPr>
              <a:t> forma </a:t>
            </a:r>
            <a:r>
              <a:rPr lang="de-CH" sz="1800" dirty="0" err="1">
                <a:effectLst/>
                <a:latin typeface="Calibri" panose="020F0502020204030204" pitchFamily="34" charset="0"/>
                <a:ea typeface="Calibri" panose="020F0502020204030204" pitchFamily="34" charset="0"/>
                <a:cs typeface="Calibri" panose="020F0502020204030204" pitchFamily="34" charset="0"/>
              </a:rPr>
              <a:t>dal</a:t>
            </a:r>
            <a:r>
              <a:rPr lang="de-CH" sz="1800" dirty="0">
                <a:effectLst/>
                <a:latin typeface="Calibri" panose="020F0502020204030204" pitchFamily="34" charset="0"/>
                <a:ea typeface="Calibri" panose="020F0502020204030204" pitchFamily="34" charset="0"/>
                <a:cs typeface="Calibri" panose="020F0502020204030204" pitchFamily="34" charset="0"/>
              </a:rPr>
              <a:t> 01.01.2022. </a:t>
            </a:r>
          </a:p>
          <a:p>
            <a:pPr marL="0" indent="0">
              <a:lnSpc>
                <a:spcPct val="107000"/>
              </a:lnSpc>
              <a:spcAft>
                <a:spcPts val="800"/>
              </a:spcAft>
              <a:buNone/>
              <a:tabLst>
                <a:tab pos="4260215" algn="l"/>
                <a:tab pos="4860925" algn="l"/>
                <a:tab pos="6243955" algn="l"/>
                <a:tab pos="7473315" algn="l"/>
              </a:tabLst>
            </a:pPr>
            <a:r>
              <a:rPr lang="de-CH" sz="1800" dirty="0" err="1">
                <a:effectLst/>
                <a:latin typeface="Calibri" panose="020F0502020204030204" pitchFamily="34" charset="0"/>
                <a:ea typeface="Calibri" panose="020F0502020204030204" pitchFamily="34" charset="0"/>
                <a:cs typeface="Calibri" panose="020F0502020204030204" pitchFamily="34" charset="0"/>
              </a:rPr>
              <a:t>L’ordinanza</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stabilisce</a:t>
            </a:r>
            <a:r>
              <a:rPr lang="de-CH" sz="1800" dirty="0">
                <a:effectLst/>
                <a:latin typeface="Calibri" panose="020F0502020204030204" pitchFamily="34" charset="0"/>
                <a:ea typeface="Calibri" panose="020F0502020204030204" pitchFamily="34" charset="0"/>
                <a:cs typeface="Calibri" panose="020F0502020204030204" pitchFamily="34" charset="0"/>
              </a:rPr>
              <a:t> le </a:t>
            </a:r>
            <a:r>
              <a:rPr lang="de-CH" sz="1800" dirty="0" err="1">
                <a:effectLst/>
                <a:latin typeface="Calibri" panose="020F0502020204030204" pitchFamily="34" charset="0"/>
                <a:ea typeface="Calibri" panose="020F0502020204030204" pitchFamily="34" charset="0"/>
                <a:cs typeface="Calibri" panose="020F0502020204030204" pitchFamily="34" charset="0"/>
              </a:rPr>
              <a:t>misure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che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devono</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essere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adottate</a:t>
            </a:r>
            <a:r>
              <a:rPr lang="de-CH" sz="1800" dirty="0">
                <a:effectLst/>
                <a:latin typeface="Calibri" panose="020F0502020204030204" pitchFamily="34" charset="0"/>
                <a:ea typeface="Calibri" panose="020F0502020204030204" pitchFamily="34" charset="0"/>
                <a:cs typeface="Calibri" panose="020F0502020204030204" pitchFamily="34" charset="0"/>
              </a:rPr>
              <a:t> per la </a:t>
            </a:r>
            <a:r>
              <a:rPr lang="de-CH" sz="1800" dirty="0" err="1">
                <a:effectLst/>
                <a:latin typeface="Calibri" panose="020F0502020204030204" pitchFamily="34" charset="0"/>
                <a:ea typeface="Calibri" panose="020F0502020204030204" pitchFamily="34" charset="0"/>
                <a:cs typeface="Calibri" panose="020F0502020204030204" pitchFamily="34" charset="0"/>
              </a:rPr>
              <a:t>sicurezza</a:t>
            </a:r>
            <a:r>
              <a:rPr lang="de-CH" sz="1800" dirty="0">
                <a:effectLst/>
                <a:latin typeface="Calibri" panose="020F0502020204030204" pitchFamily="34" charset="0"/>
                <a:ea typeface="Calibri" panose="020F0502020204030204" pitchFamily="34" charset="0"/>
                <a:cs typeface="Calibri" panose="020F0502020204030204" pitchFamily="34" charset="0"/>
              </a:rPr>
              <a:t> e la </a:t>
            </a:r>
            <a:r>
              <a:rPr lang="de-CH" sz="1800" dirty="0" err="1">
                <a:effectLst/>
                <a:latin typeface="Calibri" panose="020F0502020204030204" pitchFamily="34" charset="0"/>
                <a:ea typeface="Calibri" panose="020F0502020204030204" pitchFamily="34" charset="0"/>
                <a:cs typeface="Calibri" panose="020F0502020204030204" pitchFamily="34" charset="0"/>
              </a:rPr>
              <a:t>tutela</a:t>
            </a:r>
            <a:r>
              <a:rPr lang="de-CH" sz="1800" dirty="0">
                <a:effectLst/>
                <a:latin typeface="Calibri" panose="020F0502020204030204" pitchFamily="34" charset="0"/>
                <a:ea typeface="Calibri" panose="020F0502020204030204" pitchFamily="34" charset="0"/>
                <a:cs typeface="Calibri" panose="020F0502020204030204" pitchFamily="34" charset="0"/>
              </a:rPr>
              <a:t> della </a:t>
            </a:r>
            <a:r>
              <a:rPr lang="de-CH" sz="1800" dirty="0" err="1">
                <a:effectLst/>
                <a:latin typeface="Calibri" panose="020F0502020204030204" pitchFamily="34" charset="0"/>
                <a:ea typeface="Calibri" panose="020F0502020204030204" pitchFamily="34" charset="0"/>
                <a:cs typeface="Calibri" panose="020F0502020204030204" pitchFamily="34" charset="0"/>
              </a:rPr>
              <a:t>salute</a:t>
            </a:r>
            <a:r>
              <a:rPr lang="de-CH" sz="1800" dirty="0">
                <a:effectLst/>
                <a:latin typeface="Calibri" panose="020F0502020204030204" pitchFamily="34" charset="0"/>
                <a:ea typeface="Calibri" panose="020F0502020204030204" pitchFamily="34" charset="0"/>
                <a:cs typeface="Calibri" panose="020F0502020204030204" pitchFamily="34" charset="0"/>
              </a:rPr>
              <a:t> delle </a:t>
            </a:r>
            <a:r>
              <a:rPr lang="it-CH" sz="1800" dirty="0">
                <a:effectLst/>
                <a:latin typeface="Calibri" panose="020F0502020204030204" pitchFamily="34" charset="0"/>
                <a:ea typeface="Calibri" panose="020F0502020204030204" pitchFamily="34" charset="0"/>
                <a:cs typeface="Calibri" panose="020F0502020204030204" pitchFamily="34" charset="0"/>
              </a:rPr>
              <a:t>lavoratrici</a:t>
            </a:r>
            <a:r>
              <a:rPr lang="de-CH" sz="1800" dirty="0">
                <a:effectLst/>
                <a:latin typeface="Calibri" panose="020F0502020204030204" pitchFamily="34" charset="0"/>
                <a:ea typeface="Calibri" panose="020F0502020204030204" pitchFamily="34" charset="0"/>
                <a:cs typeface="Calibri" panose="020F0502020204030204" pitchFamily="34" charset="0"/>
              </a:rPr>
              <a:t> e </a:t>
            </a:r>
            <a:r>
              <a:rPr lang="de-CH" sz="1800" dirty="0" err="1">
                <a:effectLst/>
                <a:latin typeface="Calibri" panose="020F0502020204030204" pitchFamily="34" charset="0"/>
                <a:ea typeface="Calibri" panose="020F0502020204030204" pitchFamily="34" charset="0"/>
                <a:cs typeface="Calibri" panose="020F0502020204030204" pitchFamily="34" charset="0"/>
              </a:rPr>
              <a:t>dei</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lavoratori</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nei</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lavori</a:t>
            </a:r>
            <a:r>
              <a:rPr lang="de-CH" sz="1800" dirty="0">
                <a:effectLst/>
                <a:latin typeface="Calibri" panose="020F0502020204030204" pitchFamily="34" charset="0"/>
                <a:ea typeface="Calibri" panose="020F0502020204030204" pitchFamily="34" charset="0"/>
                <a:cs typeface="Calibri" panose="020F0502020204030204" pitchFamily="34" charset="0"/>
              </a:rPr>
              <a:t> di </a:t>
            </a:r>
            <a:r>
              <a:rPr lang="de-CH" sz="1800" dirty="0" err="1">
                <a:effectLst/>
                <a:latin typeface="Calibri" panose="020F0502020204030204" pitchFamily="34" charset="0"/>
                <a:ea typeface="Calibri" panose="020F0502020204030204" pitchFamily="34" charset="0"/>
                <a:cs typeface="Calibri" panose="020F0502020204030204" pitchFamily="34" charset="0"/>
              </a:rPr>
              <a:t>costruzione</a:t>
            </a:r>
            <a:r>
              <a:rPr lang="de-CH"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spcAft>
                <a:spcPts val="800"/>
              </a:spcAft>
              <a:buNone/>
              <a:tabLst>
                <a:tab pos="4260215" algn="l"/>
                <a:tab pos="4860925" algn="l"/>
                <a:tab pos="6243955" algn="l"/>
                <a:tab pos="7473315" algn="l"/>
              </a:tabLst>
            </a:pPr>
            <a:r>
              <a:rPr lang="de-CH" sz="1800" dirty="0" err="1">
                <a:effectLst/>
                <a:latin typeface="Calibri" panose="020F0502020204030204" pitchFamily="34" charset="0"/>
                <a:ea typeface="Calibri" panose="020F0502020204030204" pitchFamily="34" charset="0"/>
                <a:cs typeface="Calibri" panose="020F0502020204030204" pitchFamily="34" charset="0"/>
              </a:rPr>
              <a:t>Ciò</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riguarda</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realizzazione</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riparazione</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modifica</a:t>
            </a:r>
            <a:r>
              <a:rPr lang="de-CH" sz="1800" dirty="0">
                <a:effectLst/>
                <a:latin typeface="Calibri" panose="020F0502020204030204" pitchFamily="34" charset="0"/>
                <a:ea typeface="Calibri" panose="020F0502020204030204" pitchFamily="34" charset="0"/>
                <a:cs typeface="Calibri" panose="020F0502020204030204" pitchFamily="34" charset="0"/>
              </a:rPr>
              <a:t>, la </a:t>
            </a:r>
            <a:r>
              <a:rPr lang="de-CH" sz="1800" dirty="0" err="1">
                <a:effectLst/>
                <a:latin typeface="Calibri" panose="020F0502020204030204" pitchFamily="34" charset="0"/>
                <a:ea typeface="Calibri" panose="020F0502020204030204" pitchFamily="34" charset="0"/>
                <a:cs typeface="Calibri" panose="020F0502020204030204" pitchFamily="34" charset="0"/>
              </a:rPr>
              <a:t>manutenzione</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il</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controllo</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lo</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smantellamento</a:t>
            </a:r>
            <a:r>
              <a:rPr lang="de-CH" sz="1800" dirty="0">
                <a:effectLst/>
                <a:latin typeface="Calibri" panose="020F0502020204030204" pitchFamily="34" charset="0"/>
                <a:ea typeface="Calibri" panose="020F0502020204030204" pitchFamily="34" charset="0"/>
                <a:cs typeface="Calibri" panose="020F0502020204030204" pitchFamily="34" charset="0"/>
              </a:rPr>
              <a:t> e la </a:t>
            </a:r>
            <a:r>
              <a:rPr lang="de-CH" sz="1800" dirty="0" err="1">
                <a:effectLst/>
                <a:latin typeface="Calibri" panose="020F0502020204030204" pitchFamily="34" charset="0"/>
                <a:ea typeface="Calibri" panose="020F0502020204030204" pitchFamily="34" charset="0"/>
                <a:cs typeface="Calibri" panose="020F0502020204030204" pitchFamily="34" charset="0"/>
              </a:rPr>
              <a:t>demolizione</a:t>
            </a:r>
            <a:r>
              <a:rPr lang="de-CH" sz="1800" dirty="0">
                <a:effectLst/>
                <a:latin typeface="Calibri" panose="020F0502020204030204" pitchFamily="34" charset="0"/>
                <a:ea typeface="Calibri" panose="020F0502020204030204" pitchFamily="34" charset="0"/>
                <a:cs typeface="Calibri" panose="020F0502020204030204" pitchFamily="34" charset="0"/>
              </a:rPr>
              <a:t> di </a:t>
            </a:r>
            <a:r>
              <a:rPr lang="de-CH" sz="1800" dirty="0" err="1">
                <a:effectLst/>
                <a:latin typeface="Calibri" panose="020F0502020204030204" pitchFamily="34" charset="0"/>
                <a:ea typeface="Calibri" panose="020F0502020204030204" pitchFamily="34" charset="0"/>
                <a:cs typeface="Calibri" panose="020F0502020204030204" pitchFamily="34" charset="0"/>
              </a:rPr>
              <a:t>costruzioni</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compresi</a:t>
            </a:r>
            <a:r>
              <a:rPr lang="de-CH" sz="1800" dirty="0">
                <a:effectLst/>
                <a:latin typeface="Calibri" panose="020F0502020204030204" pitchFamily="34" charset="0"/>
                <a:ea typeface="Calibri" panose="020F0502020204030204" pitchFamily="34" charset="0"/>
                <a:cs typeface="Calibri" panose="020F0502020204030204" pitchFamily="34" charset="0"/>
              </a:rPr>
              <a:t> i </a:t>
            </a:r>
            <a:r>
              <a:rPr lang="de-CH" sz="1800" dirty="0" err="1">
                <a:effectLst/>
                <a:latin typeface="Calibri" panose="020F0502020204030204" pitchFamily="34" charset="0"/>
                <a:ea typeface="Calibri" panose="020F0502020204030204" pitchFamily="34" charset="0"/>
                <a:cs typeface="Calibri" panose="020F0502020204030204" pitchFamily="34" charset="0"/>
              </a:rPr>
              <a:t>lavori</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dirty="0" err="1">
                <a:effectLst/>
                <a:latin typeface="Calibri" panose="020F0502020204030204" pitchFamily="34" charset="0"/>
                <a:ea typeface="Calibri" panose="020F0502020204030204" pitchFamily="34" charset="0"/>
                <a:cs typeface="Calibri" panose="020F0502020204030204" pitchFamily="34" charset="0"/>
              </a:rPr>
              <a:t>preparatori</a:t>
            </a:r>
            <a:r>
              <a:rPr lang="de-CH" sz="1800" dirty="0">
                <a:effectLst/>
                <a:latin typeface="Calibri" panose="020F0502020204030204" pitchFamily="34" charset="0"/>
                <a:ea typeface="Calibri" panose="020F0502020204030204" pitchFamily="34" charset="0"/>
                <a:cs typeface="Calibri" panose="020F0502020204030204" pitchFamily="34" charset="0"/>
              </a:rPr>
              <a:t> e </a:t>
            </a:r>
            <a:r>
              <a:rPr lang="de-CH" sz="1800" dirty="0" err="1">
                <a:effectLst/>
                <a:latin typeface="Calibri" panose="020F0502020204030204" pitchFamily="34" charset="0"/>
                <a:ea typeface="Calibri" panose="020F0502020204030204" pitchFamily="34" charset="0"/>
                <a:cs typeface="Calibri" panose="020F0502020204030204" pitchFamily="34" charset="0"/>
              </a:rPr>
              <a:t>finali</a:t>
            </a:r>
            <a:r>
              <a:rPr lang="de-CH" sz="1800" dirty="0">
                <a:effectLst/>
                <a:latin typeface="Calibri" panose="020F0502020204030204" pitchFamily="34" charset="0"/>
                <a:ea typeface="Calibri" panose="020F0502020204030204" pitchFamily="34" charset="0"/>
                <a:cs typeface="Calibri" panose="020F0502020204030204" pitchFamily="34" charset="0"/>
              </a:rPr>
              <a:t>.</a:t>
            </a:r>
            <a:endParaRPr lang="de-CH" dirty="0"/>
          </a:p>
        </p:txBody>
      </p:sp>
    </p:spTree>
    <p:extLst>
      <p:ext uri="{BB962C8B-B14F-4D97-AF65-F5344CB8AC3E}">
        <p14:creationId xmlns:p14="http://schemas.microsoft.com/office/powerpoint/2010/main" val="98918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ABC7FF3A-F7F6-4FFF-A633-3E7D9E338086}"/>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3" name="Sechseck 2">
            <a:extLst>
              <a:ext uri="{FF2B5EF4-FFF2-40B4-BE49-F238E27FC236}">
                <a16:creationId xmlns:a16="http://schemas.microsoft.com/office/drawing/2014/main" id="{5EA61578-442B-4006-B035-A1063B744A58}"/>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4" name="Sechseck 3">
            <a:extLst>
              <a:ext uri="{FF2B5EF4-FFF2-40B4-BE49-F238E27FC236}">
                <a16:creationId xmlns:a16="http://schemas.microsoft.com/office/drawing/2014/main" id="{E15ECE32-DAF0-40B4-9DD9-5B35F1D2FE46}"/>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5" name="Sechseck 4">
            <a:extLst>
              <a:ext uri="{FF2B5EF4-FFF2-40B4-BE49-F238E27FC236}">
                <a16:creationId xmlns:a16="http://schemas.microsoft.com/office/drawing/2014/main" id="{C698C596-C063-4BD5-9EC7-CC83B03E5394}"/>
              </a:ext>
            </a:extLst>
          </p:cNvPr>
          <p:cNvSpPr/>
          <p:nvPr/>
        </p:nvSpPr>
        <p:spPr>
          <a:xfrm>
            <a:off x="4932040" y="2352988"/>
            <a:ext cx="1336468" cy="1152128"/>
          </a:xfrm>
          <a:prstGeom prst="hexagon">
            <a:avLst/>
          </a:prstGeom>
          <a:solidFill>
            <a:srgbClr val="C8EBFB"/>
          </a:solidFill>
          <a:ln w="15875">
            <a:solidFill>
              <a:srgbClr val="C8EB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Lavori di smantellamento o di demolizione</a:t>
            </a:r>
            <a:endParaRPr lang="LID4096" sz="900" b="1" dirty="0">
              <a:solidFill>
                <a:schemeClr val="bg1"/>
              </a:solidFill>
            </a:endParaRPr>
          </a:p>
        </p:txBody>
      </p:sp>
      <p:sp>
        <p:nvSpPr>
          <p:cNvPr id="6" name="Sechseck 5">
            <a:extLst>
              <a:ext uri="{FF2B5EF4-FFF2-40B4-BE49-F238E27FC236}">
                <a16:creationId xmlns:a16="http://schemas.microsoft.com/office/drawing/2014/main" id="{D2CA053E-A9A5-4864-B8A9-8D0B6D4D142C}"/>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7" name="Sechseck 6">
            <a:extLst>
              <a:ext uri="{FF2B5EF4-FFF2-40B4-BE49-F238E27FC236}">
                <a16:creationId xmlns:a16="http://schemas.microsoft.com/office/drawing/2014/main" id="{FDC431F9-6B90-4D1F-B83B-7B3C3566658F}"/>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85FCE2BD-3065-4A5D-AAC6-787C197B694F}"/>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FEE64AFD-8695-4083-9D7F-41E834460094}"/>
              </a:ext>
            </a:extLst>
          </p:cNvPr>
          <p:cNvSpPr/>
          <p:nvPr/>
        </p:nvSpPr>
        <p:spPr>
          <a:xfrm>
            <a:off x="1713814" y="582730"/>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Nuove</a:t>
            </a:r>
            <a:br>
              <a:rPr lang="de-CH" sz="900">
                <a:solidFill>
                  <a:schemeClr val="tx1"/>
                </a:solidFill>
              </a:rPr>
            </a:br>
            <a:r>
              <a:rPr lang="de-CH" sz="900">
                <a:solidFill>
                  <a:schemeClr val="tx1"/>
                </a:solidFill>
              </a:rPr>
              <a:t>disposizioni</a:t>
            </a:r>
            <a:endParaRPr lang="LID4096" sz="900">
              <a:solidFill>
                <a:schemeClr val="tx1"/>
              </a:solidFill>
            </a:endParaRPr>
          </a:p>
        </p:txBody>
      </p:sp>
      <p:sp>
        <p:nvSpPr>
          <p:cNvPr id="12" name="Sechseck 11">
            <a:extLst>
              <a:ext uri="{FF2B5EF4-FFF2-40B4-BE49-F238E27FC236}">
                <a16:creationId xmlns:a16="http://schemas.microsoft.com/office/drawing/2014/main" id="{89F70E6D-3986-45D6-A210-AEDF24F201F8}"/>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55D66722-121B-4A54-8E83-8CD03E183383}"/>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B8749A6-DA0E-438C-81EE-F580BD1B5E3D}"/>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8DE0415-A495-44F1-8065-5D38CE166ADA}"/>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7" name="Sechseck 16">
            <a:extLst>
              <a:ext uri="{FF2B5EF4-FFF2-40B4-BE49-F238E27FC236}">
                <a16:creationId xmlns:a16="http://schemas.microsoft.com/office/drawing/2014/main" id="{C342E971-067C-423A-B551-57E1D014EBD5}"/>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738FE3A5-7256-44DA-BA03-288C6F4F3D6A}"/>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2637670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Calibri"/>
              </a:rPr>
              <a:t>Le ditte riconosciute specializzate in bonifiche da amianto sono tenute a notificare alla Suva i lavori di bonifica almeno 14 giorni prima della loro esecuzione</a:t>
            </a:r>
            <a:endParaRPr lang="de-DE"/>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Obbligo di notifica per le ditte specializzate in bonifiche da amianto</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8213" y="1014684"/>
            <a:ext cx="5976256"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6: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smantellamento</a:t>
            </a:r>
            <a:r>
              <a:rPr lang="de-CH" sz="1400" dirty="0">
                <a:latin typeface="Calibri"/>
                <a:cs typeface="Calibri"/>
              </a:rPr>
              <a:t> e di </a:t>
            </a:r>
            <a:r>
              <a:rPr lang="de-CH" sz="1400" dirty="0" err="1">
                <a:latin typeface="Calibri"/>
                <a:cs typeface="Calibri"/>
              </a:rPr>
              <a:t>demolizione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86</a:t>
            </a:r>
            <a:r>
              <a:rPr dirty="0"/>
              <a:t> </a:t>
            </a:r>
            <a:endParaRPr lang="LID4096" sz="1400" dirty="0">
              <a:latin typeface="Calibri"/>
              <a:cs typeface="Calibri"/>
            </a:endParaRPr>
          </a:p>
        </p:txBody>
      </p:sp>
      <p:grpSp>
        <p:nvGrpSpPr>
          <p:cNvPr id="4" name="Gruppieren 3">
            <a:extLst>
              <a:ext uri="{FF2B5EF4-FFF2-40B4-BE49-F238E27FC236}">
                <a16:creationId xmlns:a16="http://schemas.microsoft.com/office/drawing/2014/main" id="{8DD87B0D-8746-4A16-A939-27B710FA9175}"/>
              </a:ext>
            </a:extLst>
          </p:cNvPr>
          <p:cNvGrpSpPr/>
          <p:nvPr/>
        </p:nvGrpSpPr>
        <p:grpSpPr>
          <a:xfrm>
            <a:off x="828213" y="1658353"/>
            <a:ext cx="2065420" cy="1804950"/>
            <a:chOff x="828213" y="1658353"/>
            <a:chExt cx="2065420" cy="1804950"/>
          </a:xfrm>
        </p:grpSpPr>
        <p:sp>
          <p:nvSpPr>
            <p:cNvPr id="2" name="Gleichschenkliges Dreieck 1">
              <a:extLst>
                <a:ext uri="{FF2B5EF4-FFF2-40B4-BE49-F238E27FC236}">
                  <a16:creationId xmlns:a16="http://schemas.microsoft.com/office/drawing/2014/main" id="{E2808388-B1C4-44E6-89CD-639689BA33FC}"/>
                </a:ext>
              </a:extLst>
            </p:cNvPr>
            <p:cNvSpPr/>
            <p:nvPr/>
          </p:nvSpPr>
          <p:spPr>
            <a:xfrm>
              <a:off x="828213" y="1658353"/>
              <a:ext cx="2065420" cy="1619249"/>
            </a:xfrm>
            <a:prstGeom prst="triangle">
              <a:avLst/>
            </a:prstGeom>
            <a:solidFill>
              <a:srgbClr val="FFFF00"/>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sz="8800"/>
            </a:p>
          </p:txBody>
        </p:sp>
        <p:sp>
          <p:nvSpPr>
            <p:cNvPr id="3" name="Textfeld 2">
              <a:extLst>
                <a:ext uri="{FF2B5EF4-FFF2-40B4-BE49-F238E27FC236}">
                  <a16:creationId xmlns:a16="http://schemas.microsoft.com/office/drawing/2014/main" id="{EE5EF910-F1D8-4CA4-BF6D-88FDF135E343}"/>
                </a:ext>
              </a:extLst>
            </p:cNvPr>
            <p:cNvSpPr txBox="1"/>
            <p:nvPr/>
          </p:nvSpPr>
          <p:spPr>
            <a:xfrm>
              <a:off x="1557337" y="1909031"/>
              <a:ext cx="534132" cy="155427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l"/>
              <a:r>
                <a:rPr lang="de-DE" sz="9500" b="1">
                  <a:solidFill>
                    <a:schemeClr val="tx1">
                      <a:lumMod val="85000"/>
                      <a:lumOff val="15000"/>
                    </a:schemeClr>
                  </a:solidFill>
                  <a:latin typeface="Calibri"/>
                  <a:cs typeface="Calibri"/>
                </a:rPr>
                <a:t>!</a:t>
              </a:r>
            </a:p>
          </p:txBody>
        </p:sp>
      </p:grpSp>
    </p:spTree>
    <p:extLst>
      <p:ext uri="{BB962C8B-B14F-4D97-AF65-F5344CB8AC3E}">
        <p14:creationId xmlns:p14="http://schemas.microsoft.com/office/powerpoint/2010/main" val="1871059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Arial"/>
              </a:rPr>
              <a:t>Finora gli specialisti in bonifiche da amianto avevano bisogno di una formazione di base, ma non erano tenuti ad aggiornarsi. </a:t>
            </a:r>
            <a:endParaRPr lang="de-DE">
              <a:latin typeface="Calibri"/>
              <a:cs typeface="Calibri"/>
            </a:endParaRPr>
          </a:p>
          <a:p>
            <a:endParaRPr lang="de-CH">
              <a:latin typeface="Calibri"/>
              <a:cs typeface="Arial"/>
            </a:endParaRPr>
          </a:p>
          <a:p>
            <a:r>
              <a:rPr lang="de-CH">
                <a:latin typeface="Calibri"/>
                <a:cs typeface="Arial"/>
              </a:rPr>
              <a:t>Ora sono tenuti a seguire un corso di aggiornamento almeno ogni 5 anni.</a:t>
            </a:r>
            <a:endParaRPr lang="de-DE">
              <a:latin typeface="Calibri"/>
              <a:cs typeface="Calibri"/>
            </a:endParaRP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Aggiornamento ogni 5 anni per gli specialisti in bonifiche da amianto</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827584" y="1049294"/>
            <a:ext cx="6943409" cy="307777"/>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6: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smantellamento</a:t>
            </a:r>
            <a:r>
              <a:rPr lang="de-CH" sz="1400" dirty="0">
                <a:latin typeface="Calibri"/>
                <a:cs typeface="Calibri"/>
              </a:rPr>
              <a:t> e di </a:t>
            </a:r>
            <a:r>
              <a:rPr lang="de-CH" sz="1400" dirty="0" err="1">
                <a:latin typeface="Calibri"/>
                <a:cs typeface="Calibri"/>
              </a:rPr>
              <a:t>demolizione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86</a:t>
            </a:r>
            <a:r>
              <a:rPr dirty="0"/>
              <a:t>  </a:t>
            </a:r>
            <a:endParaRPr lang="de-CH" sz="1400" dirty="0">
              <a:latin typeface="Arial"/>
              <a:cs typeface="Arial"/>
            </a:endParaRPr>
          </a:p>
        </p:txBody>
      </p:sp>
      <p:sp>
        <p:nvSpPr>
          <p:cNvPr id="3" name="Textfeld 2">
            <a:extLst>
              <a:ext uri="{FF2B5EF4-FFF2-40B4-BE49-F238E27FC236}">
                <a16:creationId xmlns:a16="http://schemas.microsoft.com/office/drawing/2014/main" id="{69ABEB76-9E45-4C0E-A18D-1F3A9D83D6EB}"/>
              </a:ext>
            </a:extLst>
          </p:cNvPr>
          <p:cNvSpPr txBox="1"/>
          <p:nvPr/>
        </p:nvSpPr>
        <p:spPr>
          <a:xfrm>
            <a:off x="1429379" y="315046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dirty="0">
              <a:latin typeface="Calibri" pitchFamily="34" charset="0"/>
            </a:endParaRPr>
          </a:p>
        </p:txBody>
      </p:sp>
      <p:pic>
        <p:nvPicPr>
          <p:cNvPr id="8" name="Grafik 7">
            <a:extLst>
              <a:ext uri="{FF2B5EF4-FFF2-40B4-BE49-F238E27FC236}">
                <a16:creationId xmlns:a16="http://schemas.microsoft.com/office/drawing/2014/main" id="{DE5D4609-A468-40F1-9B49-5D588A97E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6" y="1422659"/>
            <a:ext cx="2372623" cy="1779467"/>
          </a:xfrm>
          <a:prstGeom prst="rect">
            <a:avLst/>
          </a:prstGeom>
        </p:spPr>
      </p:pic>
    </p:spTree>
    <p:extLst>
      <p:ext uri="{BB962C8B-B14F-4D97-AF65-F5344CB8AC3E}">
        <p14:creationId xmlns:p14="http://schemas.microsoft.com/office/powerpoint/2010/main" val="3309540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5243892" cy="175432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a:latin typeface="Calibri"/>
                <a:cs typeface="Arial"/>
              </a:rPr>
              <a:t>Le ditte specializzate in bonifiche da amianto devono impiegare almeno un proprio specialista e altri due lavoratori che sono stati istruiti per tali lavori.</a:t>
            </a:r>
          </a:p>
          <a:p>
            <a:endParaRPr lang="de-CH" dirty="0">
              <a:latin typeface="Calibri"/>
              <a:cs typeface="Arial"/>
            </a:endParaRPr>
          </a:p>
          <a:p>
            <a:r>
              <a:rPr lang="de-CH">
                <a:latin typeface="Calibri"/>
                <a:cs typeface="Arial"/>
              </a:rPr>
              <a:t>Le microimprese con 1-2 dipendenti non sono più ammesse.</a:t>
            </a:r>
          </a:p>
        </p:txBody>
      </p:sp>
      <p:sp>
        <p:nvSpPr>
          <p:cNvPr id="9" name="Titel 1">
            <a:extLst>
              <a:ext uri="{FF2B5EF4-FFF2-40B4-BE49-F238E27FC236}">
                <a16:creationId xmlns:a16="http://schemas.microsoft.com/office/drawing/2014/main" id="{3AF18891-25DF-4956-906E-F3C406C318E6}"/>
              </a:ext>
            </a:extLst>
          </p:cNvPr>
          <p:cNvSpPr txBox="1">
            <a:spLocks/>
          </p:cNvSpPr>
          <p:nvPr/>
        </p:nvSpPr>
        <p:spPr>
          <a:xfrm>
            <a:off x="900042" y="329826"/>
            <a:ext cx="7848422"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a:solidFill>
                  <a:srgbClr val="000000"/>
                </a:solidFill>
                <a:latin typeface="Calibri"/>
                <a:cs typeface="Calibri"/>
              </a:rPr>
              <a:t>Le ditte specializzate in bonifiche da amianto devono avere specialisti propri</a:t>
            </a:r>
            <a:endParaRPr lang="de-DE"/>
          </a:p>
        </p:txBody>
      </p:sp>
      <p:sp>
        <p:nvSpPr>
          <p:cNvPr id="10" name="Textfeld 9">
            <a:extLst>
              <a:ext uri="{FF2B5EF4-FFF2-40B4-BE49-F238E27FC236}">
                <a16:creationId xmlns:a16="http://schemas.microsoft.com/office/drawing/2014/main" id="{A43ADBE0-B525-4E74-8492-48DAD1E38D71}"/>
              </a:ext>
            </a:extLst>
          </p:cNvPr>
          <p:cNvSpPr txBox="1"/>
          <p:nvPr/>
        </p:nvSpPr>
        <p:spPr>
          <a:xfrm>
            <a:off x="771954" y="1094162"/>
            <a:ext cx="6188611" cy="369332"/>
          </a:xfrm>
          <a:prstGeom prst="rect">
            <a:avLst/>
          </a:prstGeom>
          <a:noFill/>
        </p:spPr>
        <p:txBody>
          <a:bodyPr wrap="square" lIns="91440" tIns="45720" rIns="91440" bIns="45720" anchor="t">
            <a:spAutoFit/>
          </a:bodyPr>
          <a:lstStyle/>
          <a:p>
            <a:r>
              <a:rPr lang="de-CH" sz="1400" b="1" dirty="0" err="1">
                <a:latin typeface="Calibri"/>
                <a:cs typeface="Calibri"/>
              </a:rPr>
              <a:t>OLCostr</a:t>
            </a:r>
            <a:r>
              <a:rPr lang="de-CH" sz="1400" b="1" dirty="0">
                <a:latin typeface="Calibri"/>
                <a:cs typeface="Calibri"/>
              </a:rPr>
              <a:t> 2022</a:t>
            </a:r>
            <a:r>
              <a:rPr lang="de-CH" sz="1400" dirty="0">
                <a:latin typeface="Calibri"/>
                <a:cs typeface="Calibri"/>
              </a:rPr>
              <a:t> </a:t>
            </a:r>
            <a:r>
              <a:rPr lang="de-CH" sz="1400" dirty="0" err="1">
                <a:latin typeface="Calibri"/>
                <a:cs typeface="Calibri"/>
              </a:rPr>
              <a:t>capitolo</a:t>
            </a:r>
            <a:r>
              <a:rPr lang="de-CH" sz="1400" dirty="0">
                <a:latin typeface="Calibri"/>
                <a:cs typeface="Calibri"/>
              </a:rPr>
              <a:t> 6: </a:t>
            </a:r>
            <a:r>
              <a:rPr lang="de-CH" sz="1400" dirty="0" err="1">
                <a:latin typeface="Calibri"/>
                <a:cs typeface="Calibri"/>
              </a:rPr>
              <a:t>Lavori</a:t>
            </a:r>
            <a:r>
              <a:rPr lang="de-CH" sz="1400" dirty="0">
                <a:latin typeface="Calibri"/>
                <a:cs typeface="Calibri"/>
              </a:rPr>
              <a:t> di </a:t>
            </a:r>
            <a:r>
              <a:rPr lang="de-CH" sz="1400" dirty="0" err="1">
                <a:latin typeface="Calibri"/>
                <a:cs typeface="Calibri"/>
              </a:rPr>
              <a:t>smantellamento</a:t>
            </a:r>
            <a:r>
              <a:rPr lang="de-CH" sz="1400" dirty="0">
                <a:latin typeface="Calibri"/>
                <a:cs typeface="Calibri"/>
              </a:rPr>
              <a:t> e di </a:t>
            </a:r>
            <a:r>
              <a:rPr lang="de-CH" sz="1400" dirty="0" err="1">
                <a:latin typeface="Calibri"/>
                <a:cs typeface="Calibri"/>
              </a:rPr>
              <a:t>demolizione</a:t>
            </a:r>
            <a:r>
              <a:rPr lang="de-CH" sz="1400" dirty="0">
                <a:latin typeface="Calibri"/>
                <a:cs typeface="Calibri"/>
              </a:rPr>
              <a:t>, </a:t>
            </a:r>
            <a:r>
              <a:rPr lang="de-CH" sz="1400" dirty="0" err="1">
                <a:latin typeface="Calibri"/>
                <a:cs typeface="Calibri"/>
              </a:rPr>
              <a:t>articolo</a:t>
            </a:r>
            <a:r>
              <a:rPr lang="de-CH" sz="1400" dirty="0">
                <a:latin typeface="Calibri"/>
                <a:cs typeface="Calibri"/>
              </a:rPr>
              <a:t> 86</a:t>
            </a:r>
            <a:r>
              <a:rPr dirty="0"/>
              <a:t>  </a:t>
            </a:r>
            <a:endParaRPr lang="LID4096" sz="1400" dirty="0">
              <a:latin typeface="Calibri" pitchFamily="34" charset="0"/>
              <a:cs typeface="Calibri"/>
            </a:endParaRPr>
          </a:p>
        </p:txBody>
      </p:sp>
      <p:pic>
        <p:nvPicPr>
          <p:cNvPr id="2" name="Grafik 2" descr="Gruppe von Personen mit einfarbiger Füllung">
            <a:extLst>
              <a:ext uri="{FF2B5EF4-FFF2-40B4-BE49-F238E27FC236}">
                <a16:creationId xmlns:a16="http://schemas.microsoft.com/office/drawing/2014/main" id="{11C9742D-7DD1-4F6A-8C61-0978932BF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168" y="1447800"/>
            <a:ext cx="1666373" cy="1666373"/>
          </a:xfrm>
          <a:prstGeom prst="rect">
            <a:avLst/>
          </a:prstGeom>
        </p:spPr>
      </p:pic>
      <p:sp>
        <p:nvSpPr>
          <p:cNvPr id="3" name="Textfeld 2">
            <a:extLst>
              <a:ext uri="{FF2B5EF4-FFF2-40B4-BE49-F238E27FC236}">
                <a16:creationId xmlns:a16="http://schemas.microsoft.com/office/drawing/2014/main" id="{A05A2723-0272-45EC-817E-61B2EB3A52C6}"/>
              </a:ext>
            </a:extLst>
          </p:cNvPr>
          <p:cNvSpPr txBox="1"/>
          <p:nvPr/>
        </p:nvSpPr>
        <p:spPr>
          <a:xfrm>
            <a:off x="897915" y="3205895"/>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Pixabay</a:t>
            </a:r>
            <a:r>
              <a:t> </a:t>
            </a:r>
            <a:endParaRPr lang="de-DE" sz="600" b="1" err="1">
              <a:latin typeface="Calibri" pitchFamily="34" charset="0"/>
            </a:endParaRPr>
          </a:p>
        </p:txBody>
      </p:sp>
    </p:spTree>
    <p:extLst>
      <p:ext uri="{BB962C8B-B14F-4D97-AF65-F5344CB8AC3E}">
        <p14:creationId xmlns:p14="http://schemas.microsoft.com/office/powerpoint/2010/main" val="283501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3">
            <a:extLst>
              <a:ext uri="{FF2B5EF4-FFF2-40B4-BE49-F238E27FC236}">
                <a16:creationId xmlns:a16="http://schemas.microsoft.com/office/drawing/2014/main" id="{69289F91-F543-E747-AEB2-F5DFBD959B77}"/>
              </a:ext>
            </a:extLst>
          </p:cNvPr>
          <p:cNvSpPr txBox="1">
            <a:spLocks/>
          </p:cNvSpPr>
          <p:nvPr/>
        </p:nvSpPr>
        <p:spPr>
          <a:xfrm>
            <a:off x="827584" y="4083918"/>
            <a:ext cx="6048264" cy="446400"/>
          </a:xfrm>
          <a:prstGeom prst="rect">
            <a:avLst/>
          </a:prstGeom>
        </p:spPr>
        <p:txBody>
          <a:bodyPr lIns="0" tIns="0" rIns="0" bIns="0" anchor="b" anchorCtr="0"/>
          <a:lstStyle>
            <a:lvl1pPr marL="0" indent="0" algn="r" rtl="0" eaLnBrk="1" fontAlgn="base" hangingPunct="1">
              <a:spcBef>
                <a:spcPct val="20000"/>
              </a:spcBef>
              <a:spcAft>
                <a:spcPct val="0"/>
              </a:spcAft>
              <a:buFont typeface="Calibri" pitchFamily="34" charset="0"/>
              <a:buNone/>
              <a:defRPr lang="de-CH" sz="900" b="1" smtClean="0">
                <a:solidFill>
                  <a:schemeClr val="tx1"/>
                </a:solidFill>
                <a:effectLst/>
                <a:latin typeface="+mj-lt"/>
                <a:ea typeface="+mn-ea"/>
                <a:cs typeface="Calibri" pitchFamily="34" charset="0"/>
              </a:defRPr>
            </a:lvl1pPr>
            <a:lvl2pPr marL="0" indent="0" algn="l" rtl="0" eaLnBrk="1" fontAlgn="base" hangingPunct="1">
              <a:spcBef>
                <a:spcPct val="20000"/>
              </a:spcBef>
              <a:spcAft>
                <a:spcPct val="0"/>
              </a:spcAft>
              <a:buFont typeface="Calibri" pitchFamily="34" charset="0"/>
              <a:buNone/>
              <a:defRPr sz="1300" b="0">
                <a:solidFill>
                  <a:schemeClr val="tx1"/>
                </a:solidFill>
                <a:latin typeface="Calibri" pitchFamily="34" charset="0"/>
                <a:cs typeface="Calibri" pitchFamily="34" charset="0"/>
              </a:defRPr>
            </a:lvl2pPr>
            <a:lvl3pPr marL="541338" indent="-184150"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3pPr>
            <a:lvl4pPr marL="715963" indent="-174625"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4pPr>
            <a:lvl5pPr marL="898525" indent="-182563" algn="l" rtl="0" eaLnBrk="1" fontAlgn="base" hangingPunct="1">
              <a:spcBef>
                <a:spcPct val="20000"/>
              </a:spcBef>
              <a:spcAft>
                <a:spcPct val="0"/>
              </a:spcAft>
              <a:buFont typeface="Calibri" pitchFamily="34" charset="0"/>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0"/>
              </a:spcBef>
            </a:pPr>
            <a:r>
              <a:rPr lang="de-DE" sz="700" b="0" kern="0" dirty="0" err="1">
                <a:solidFill>
                  <a:srgbClr val="000000"/>
                </a:solidFill>
                <a:latin typeface="Calibri" panose="020F0502020204030204" pitchFamily="34" charset="0"/>
                <a:ea typeface="Times New Roman" panose="02020603050405020304" pitchFamily="18" charset="0"/>
              </a:rPr>
              <a:t>Associazione</a:t>
            </a:r>
            <a:r>
              <a:rPr lang="de-DE" sz="700" b="0" kern="0" dirty="0">
                <a:solidFill>
                  <a:srgbClr val="000000"/>
                </a:solidFill>
                <a:latin typeface="Calibri" panose="020F0502020204030204" pitchFamily="34" charset="0"/>
                <a:ea typeface="Times New Roman" panose="02020603050405020304" pitchFamily="18" charset="0"/>
              </a:rPr>
              <a:t> </a:t>
            </a:r>
            <a:r>
              <a:rPr lang="de-DE" sz="700" b="0" kern="0" dirty="0" err="1">
                <a:solidFill>
                  <a:srgbClr val="000000"/>
                </a:solidFill>
                <a:latin typeface="Calibri" panose="020F0502020204030204" pitchFamily="34" charset="0"/>
                <a:ea typeface="Times New Roman" panose="02020603050405020304" pitchFamily="18" charset="0"/>
              </a:rPr>
              <a:t>svizzera</a:t>
            </a:r>
            <a:r>
              <a:rPr lang="de-DE" sz="700" b="0" kern="0" dirty="0">
                <a:solidFill>
                  <a:srgbClr val="000000"/>
                </a:solidFill>
                <a:latin typeface="Calibri" panose="020F0502020204030204" pitchFamily="34" charset="0"/>
                <a:ea typeface="Times New Roman" panose="02020603050405020304" pitchFamily="18" charset="0"/>
              </a:rPr>
              <a:t> e del Liechtenstein della </a:t>
            </a:r>
            <a:r>
              <a:rPr lang="de-DE" sz="700" b="0" kern="0" dirty="0" err="1">
                <a:solidFill>
                  <a:srgbClr val="000000"/>
                </a:solidFill>
                <a:latin typeface="Calibri" panose="020F0502020204030204" pitchFamily="34" charset="0"/>
                <a:ea typeface="Times New Roman" panose="02020603050405020304" pitchFamily="18" charset="0"/>
              </a:rPr>
              <a:t>tecnica</a:t>
            </a:r>
            <a:r>
              <a:rPr lang="de-DE" sz="700" b="0" kern="0" dirty="0">
                <a:solidFill>
                  <a:srgbClr val="000000"/>
                </a:solidFill>
                <a:latin typeface="Calibri" panose="020F0502020204030204" pitchFamily="34" charset="0"/>
                <a:ea typeface="Times New Roman" panose="02020603050405020304" pitchFamily="18" charset="0"/>
              </a:rPr>
              <a:t> della </a:t>
            </a:r>
            <a:r>
              <a:rPr lang="de-DE" sz="700" b="0" kern="0" dirty="0" err="1">
                <a:solidFill>
                  <a:srgbClr val="000000"/>
                </a:solidFill>
                <a:latin typeface="Calibri" panose="020F0502020204030204" pitchFamily="34" charset="0"/>
                <a:ea typeface="Times New Roman" panose="02020603050405020304" pitchFamily="18" charset="0"/>
              </a:rPr>
              <a:t>costruzione</a:t>
            </a:r>
            <a:r>
              <a:rPr lang="de-DE" sz="700" b="0" kern="0" dirty="0">
                <a:solidFill>
                  <a:srgbClr val="000000"/>
                </a:solidFill>
                <a:latin typeface="Calibri" panose="020F0502020204030204" pitchFamily="34" charset="0"/>
                <a:ea typeface="Times New Roman" panose="02020603050405020304" pitchFamily="18" charset="0"/>
              </a:rPr>
              <a:t> (suissetec)</a:t>
            </a:r>
            <a:endParaRPr lang="de-DE" sz="700" kern="0" dirty="0">
              <a:latin typeface="Times New Roman" panose="02020603050405020304" pitchFamily="18" charset="0"/>
              <a:ea typeface="Times New Roman" panose="02020603050405020304" pitchFamily="18" charset="0"/>
            </a:endParaRPr>
          </a:p>
          <a:p>
            <a:pPr>
              <a:spcBef>
                <a:spcPts val="0"/>
              </a:spcBef>
            </a:pPr>
            <a:r>
              <a:rPr lang="de-DE" sz="700" b="0" kern="0" dirty="0">
                <a:solidFill>
                  <a:srgbClr val="000000"/>
                </a:solidFill>
                <a:latin typeface="Calibri" panose="020F0502020204030204" pitchFamily="34" charset="0"/>
                <a:ea typeface="Times New Roman" panose="02020603050405020304" pitchFamily="18" charset="0"/>
              </a:rPr>
              <a:t>	Auf der Mauer 11, </a:t>
            </a:r>
            <a:r>
              <a:rPr lang="de-DE" sz="700" b="0" kern="0">
                <a:solidFill>
                  <a:srgbClr val="000000"/>
                </a:solidFill>
                <a:latin typeface="Calibri" panose="020F0502020204030204" pitchFamily="34" charset="0"/>
                <a:ea typeface="Times New Roman" panose="02020603050405020304" pitchFamily="18" charset="0"/>
              </a:rPr>
              <a:t>casella</a:t>
            </a:r>
            <a:r>
              <a:rPr lang="de-DE" sz="700" b="0" kern="0" dirty="0">
                <a:solidFill>
                  <a:srgbClr val="000000"/>
                </a:solidFill>
                <a:latin typeface="Calibri" panose="020F0502020204030204" pitchFamily="34" charset="0"/>
                <a:ea typeface="Times New Roman" panose="02020603050405020304" pitchFamily="18" charset="0"/>
              </a:rPr>
              <a:t> postale, CH-8021 </a:t>
            </a:r>
            <a:r>
              <a:rPr lang="de-DE" sz="700" b="0" kern="0" dirty="0" err="1">
                <a:solidFill>
                  <a:srgbClr val="000000"/>
                </a:solidFill>
                <a:latin typeface="Calibri" panose="020F0502020204030204" pitchFamily="34" charset="0"/>
                <a:ea typeface="Times New Roman" panose="02020603050405020304" pitchFamily="18" charset="0"/>
              </a:rPr>
              <a:t>Zurigo</a:t>
            </a:r>
            <a:r>
              <a:rPr lang="de-DE" sz="700" b="0" kern="0" dirty="0">
                <a:solidFill>
                  <a:srgbClr val="000000"/>
                </a:solidFill>
                <a:latin typeface="Calibri" panose="020F0502020204030204" pitchFamily="34" charset="0"/>
                <a:ea typeface="Times New Roman" panose="02020603050405020304" pitchFamily="18" charset="0"/>
              </a:rPr>
              <a:t>, +41 43 244 73 00, suissetec.ch</a:t>
            </a:r>
            <a:endParaRPr lang="de-DE" sz="700" kern="0" dirty="0">
              <a:latin typeface="Times New Roman" panose="02020603050405020304" pitchFamily="18" charset="0"/>
              <a:ea typeface="Times New Roman" panose="02020603050405020304" pitchFamily="18" charset="0"/>
            </a:endParaRPr>
          </a:p>
        </p:txBody>
      </p:sp>
      <p:sp>
        <p:nvSpPr>
          <p:cNvPr id="4" name="Textfeld 3">
            <a:extLst>
              <a:ext uri="{FF2B5EF4-FFF2-40B4-BE49-F238E27FC236}">
                <a16:creationId xmlns:a16="http://schemas.microsoft.com/office/drawing/2014/main" id="{57186A46-3327-45F9-AB42-F9DEA3EE964D}"/>
              </a:ext>
            </a:extLst>
          </p:cNvPr>
          <p:cNvSpPr txBox="1"/>
          <p:nvPr/>
        </p:nvSpPr>
        <p:spPr>
          <a:xfrm>
            <a:off x="827584" y="2329592"/>
            <a:ext cx="5243892"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CH" dirty="0" err="1">
                <a:latin typeface="Calibri"/>
                <a:cs typeface="Arial"/>
              </a:rPr>
              <a:t>Questo</a:t>
            </a:r>
            <a:r>
              <a:rPr lang="de-CH" dirty="0">
                <a:latin typeface="Calibri"/>
                <a:cs typeface="Arial"/>
              </a:rPr>
              <a:t> è uno </a:t>
            </a:r>
            <a:r>
              <a:rPr lang="de-CH" dirty="0" err="1">
                <a:latin typeface="Calibri"/>
                <a:cs typeface="Arial"/>
              </a:rPr>
              <a:t>strumento</a:t>
            </a:r>
            <a:r>
              <a:rPr lang="de-CH" dirty="0">
                <a:latin typeface="Calibri"/>
                <a:cs typeface="Arial"/>
              </a:rPr>
              <a:t> </a:t>
            </a:r>
            <a:r>
              <a:rPr lang="de-CH" dirty="0" err="1">
                <a:latin typeface="Calibri"/>
                <a:cs typeface="Arial"/>
              </a:rPr>
              <a:t>ausiliario</a:t>
            </a:r>
            <a:r>
              <a:rPr lang="de-CH" dirty="0">
                <a:latin typeface="Calibri"/>
                <a:cs typeface="Arial"/>
              </a:rPr>
              <a:t> </a:t>
            </a:r>
            <a:br>
              <a:rPr lang="de-CH" dirty="0">
                <a:latin typeface="Calibri"/>
                <a:cs typeface="Arial"/>
              </a:rPr>
            </a:br>
            <a:r>
              <a:rPr lang="de-CH" dirty="0">
                <a:latin typeface="Calibri"/>
                <a:cs typeface="Arial"/>
              </a:rPr>
              <a:t>della </a:t>
            </a:r>
            <a:r>
              <a:rPr lang="de-CH" dirty="0" err="1">
                <a:latin typeface="Calibri"/>
                <a:cs typeface="Arial"/>
              </a:rPr>
              <a:t>soluzione</a:t>
            </a:r>
            <a:r>
              <a:rPr lang="de-CH" dirty="0">
                <a:latin typeface="Calibri"/>
                <a:cs typeface="Arial"/>
              </a:rPr>
              <a:t> </a:t>
            </a:r>
            <a:r>
              <a:rPr lang="de-CH" dirty="0" err="1">
                <a:latin typeface="Calibri"/>
                <a:cs typeface="Arial"/>
              </a:rPr>
              <a:t>settoriale</a:t>
            </a:r>
            <a:r>
              <a:rPr lang="de-CH" dirty="0">
                <a:latin typeface="Calibri"/>
                <a:cs typeface="Arial"/>
              </a:rPr>
              <a:t> di </a:t>
            </a:r>
            <a:r>
              <a:rPr lang="de-CH" dirty="0" err="1">
                <a:latin typeface="Calibri"/>
                <a:cs typeface="Arial"/>
              </a:rPr>
              <a:t>tecnica</a:t>
            </a:r>
            <a:r>
              <a:rPr lang="de-CH" dirty="0">
                <a:latin typeface="Calibri"/>
                <a:cs typeface="Arial"/>
              </a:rPr>
              <a:t> della </a:t>
            </a:r>
            <a:r>
              <a:rPr lang="de-CH" dirty="0" err="1">
                <a:latin typeface="Calibri"/>
                <a:cs typeface="Arial"/>
              </a:rPr>
              <a:t>costruzione</a:t>
            </a:r>
            <a:r>
              <a:rPr lang="de-CH" dirty="0">
                <a:latin typeface="Calibri"/>
                <a:cs typeface="Arial"/>
              </a:rPr>
              <a:t> «</a:t>
            </a:r>
            <a:r>
              <a:rPr lang="de-CH" dirty="0" err="1">
                <a:latin typeface="Calibri"/>
                <a:cs typeface="Arial"/>
              </a:rPr>
              <a:t>Sicurezza</a:t>
            </a:r>
            <a:r>
              <a:rPr lang="de-CH" dirty="0">
                <a:latin typeface="Calibri"/>
                <a:cs typeface="Arial"/>
              </a:rPr>
              <a:t> sul </a:t>
            </a:r>
            <a:r>
              <a:rPr lang="de-CH" dirty="0" err="1">
                <a:latin typeface="Calibri"/>
                <a:cs typeface="Arial"/>
              </a:rPr>
              <a:t>lavoro</a:t>
            </a:r>
            <a:r>
              <a:rPr lang="de-CH" dirty="0">
                <a:latin typeface="Calibri"/>
                <a:cs typeface="Arial"/>
              </a:rPr>
              <a:t> e </a:t>
            </a:r>
            <a:r>
              <a:rPr lang="de-CH" dirty="0" err="1">
                <a:latin typeface="Calibri"/>
                <a:cs typeface="Arial"/>
              </a:rPr>
              <a:t>protezione</a:t>
            </a:r>
            <a:r>
              <a:rPr lang="de-CH" dirty="0">
                <a:latin typeface="Calibri"/>
                <a:cs typeface="Arial"/>
              </a:rPr>
              <a:t> della </a:t>
            </a:r>
            <a:r>
              <a:rPr lang="de-CH" dirty="0" err="1">
                <a:latin typeface="Calibri"/>
                <a:cs typeface="Arial"/>
              </a:rPr>
              <a:t>salute</a:t>
            </a:r>
            <a:r>
              <a:rPr lang="de-CH" dirty="0">
                <a:latin typeface="Calibri"/>
                <a:cs typeface="Arial"/>
              </a:rPr>
              <a:t>»</a:t>
            </a:r>
          </a:p>
          <a:p>
            <a:endParaRPr lang="de-CH" dirty="0">
              <a:latin typeface="Calibri"/>
              <a:cs typeface="Arial"/>
            </a:endParaRPr>
          </a:p>
          <a:p>
            <a:r>
              <a:rPr lang="de-CH" dirty="0" err="1">
                <a:latin typeface="Calibri"/>
                <a:cs typeface="Arial"/>
              </a:rPr>
              <a:t>Ulteriori</a:t>
            </a:r>
            <a:r>
              <a:rPr lang="de-CH" dirty="0">
                <a:latin typeface="Calibri"/>
                <a:cs typeface="Arial"/>
              </a:rPr>
              <a:t> </a:t>
            </a:r>
            <a:r>
              <a:rPr lang="de-CH" dirty="0" err="1">
                <a:latin typeface="Calibri"/>
                <a:cs typeface="Arial"/>
              </a:rPr>
              <a:t>informazioni</a:t>
            </a:r>
            <a:r>
              <a:rPr lang="de-CH" dirty="0">
                <a:latin typeface="Calibri"/>
                <a:cs typeface="Arial"/>
              </a:rPr>
              <a:t>: </a:t>
            </a:r>
            <a:r>
              <a:rPr lang="de-CH" dirty="0">
                <a:latin typeface="Calibri"/>
                <a:cs typeface="Arial"/>
                <a:hlinkClick r:id="rId3"/>
              </a:rPr>
              <a:t>suissetec.ch/</a:t>
            </a:r>
            <a:r>
              <a:rPr lang="de-CH" dirty="0" err="1">
                <a:latin typeface="Calibri"/>
                <a:cs typeface="Arial"/>
                <a:hlinkClick r:id="rId3"/>
              </a:rPr>
              <a:t>slps</a:t>
            </a:r>
            <a:endParaRPr lang="de-CH" dirty="0">
              <a:latin typeface="Calibri"/>
              <a:cs typeface="Arial"/>
            </a:endParaRPr>
          </a:p>
        </p:txBody>
      </p:sp>
      <p:pic>
        <p:nvPicPr>
          <p:cNvPr id="6" name="Grafik 5">
            <a:extLst>
              <a:ext uri="{FF2B5EF4-FFF2-40B4-BE49-F238E27FC236}">
                <a16:creationId xmlns:a16="http://schemas.microsoft.com/office/drawing/2014/main" id="{CB7B2331-DB56-481E-AFD3-D25CD3F03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29449" y="2340763"/>
            <a:ext cx="1466157" cy="1466157"/>
          </a:xfrm>
          <a:prstGeom prst="rect">
            <a:avLst/>
          </a:prstGeom>
        </p:spPr>
      </p:pic>
    </p:spTree>
    <p:extLst>
      <p:ext uri="{BB962C8B-B14F-4D97-AF65-F5344CB8AC3E}">
        <p14:creationId xmlns:p14="http://schemas.microsoft.com/office/powerpoint/2010/main" val="41181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45B48-64C2-AD48-819A-2F3E499006F1}"/>
              </a:ext>
            </a:extLst>
          </p:cNvPr>
          <p:cNvSpPr>
            <a:spLocks noGrp="1"/>
          </p:cNvSpPr>
          <p:nvPr>
            <p:ph type="title"/>
          </p:nvPr>
        </p:nvSpPr>
        <p:spPr/>
        <p:txBody>
          <a:bodyPr lIns="0" tIns="0" rIns="0" bIns="0" anchor="t"/>
          <a:lstStyle/>
          <a:p>
            <a:r>
              <a:rPr lang="de-DE">
                <a:latin typeface="Calibri"/>
                <a:cs typeface="Calibri"/>
              </a:rPr>
              <a:t>Quali sono le novità dell’OLCostr 2022?</a:t>
            </a:r>
            <a:endParaRPr lang="de-DE"/>
          </a:p>
        </p:txBody>
      </p:sp>
      <p:pic>
        <p:nvPicPr>
          <p:cNvPr id="6" name="Grafik 6" descr="Sırıtan yüz ana hatları mit einfarbiger Füllung">
            <a:extLst>
              <a:ext uri="{FF2B5EF4-FFF2-40B4-BE49-F238E27FC236}">
                <a16:creationId xmlns:a16="http://schemas.microsoft.com/office/drawing/2014/main" id="{0F13E8F2-5AD4-413B-A383-864AE922AC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1447930"/>
            <a:ext cx="404813" cy="400050"/>
          </a:xfrm>
          <a:prstGeom prst="rect">
            <a:avLst/>
          </a:prstGeom>
        </p:spPr>
      </p:pic>
      <p:sp>
        <p:nvSpPr>
          <p:cNvPr id="9" name="Textfeld 8">
            <a:extLst>
              <a:ext uri="{FF2B5EF4-FFF2-40B4-BE49-F238E27FC236}">
                <a16:creationId xmlns:a16="http://schemas.microsoft.com/office/drawing/2014/main" id="{C634D847-AE3C-4AEC-B77A-39115F79A181}"/>
              </a:ext>
            </a:extLst>
          </p:cNvPr>
          <p:cNvSpPr txBox="1"/>
          <p:nvPr/>
        </p:nvSpPr>
        <p:spPr>
          <a:xfrm>
            <a:off x="4096077" y="1447930"/>
            <a:ext cx="2743200"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Adeguamenti strutturali</a:t>
            </a:r>
            <a:endParaRPr lang="de-DE">
              <a:latin typeface="Calibri" pitchFamily="34" charset="0"/>
            </a:endParaRPr>
          </a:p>
        </p:txBody>
      </p:sp>
      <p:pic>
        <p:nvPicPr>
          <p:cNvPr id="10" name="Grafik 6" descr="Sırıtan yüz ana hatları mit einfarbiger Füllung">
            <a:extLst>
              <a:ext uri="{FF2B5EF4-FFF2-40B4-BE49-F238E27FC236}">
                <a16:creationId xmlns:a16="http://schemas.microsoft.com/office/drawing/2014/main" id="{49A6CEE1-1CF9-485F-8477-334AFEE2E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1847980"/>
            <a:ext cx="404813" cy="400050"/>
          </a:xfrm>
          <a:prstGeom prst="rect">
            <a:avLst/>
          </a:prstGeom>
        </p:spPr>
      </p:pic>
      <p:sp>
        <p:nvSpPr>
          <p:cNvPr id="11" name="Textfeld 10">
            <a:extLst>
              <a:ext uri="{FF2B5EF4-FFF2-40B4-BE49-F238E27FC236}">
                <a16:creationId xmlns:a16="http://schemas.microsoft.com/office/drawing/2014/main" id="{BD02C63E-6C54-42D7-AEBD-18598910BFE8}"/>
              </a:ext>
            </a:extLst>
          </p:cNvPr>
          <p:cNvSpPr txBox="1"/>
          <p:nvPr/>
        </p:nvSpPr>
        <p:spPr>
          <a:xfrm>
            <a:off x="4096076" y="1847980"/>
            <a:ext cx="507573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err="1">
                <a:latin typeface="Calibri"/>
                <a:cs typeface="Calibri"/>
              </a:rPr>
              <a:t>Singoli</a:t>
            </a:r>
            <a:r>
              <a:rPr lang="de-DE" dirty="0">
                <a:latin typeface="Calibri"/>
                <a:cs typeface="Calibri"/>
              </a:rPr>
              <a:t> </a:t>
            </a:r>
            <a:r>
              <a:rPr lang="de-DE" dirty="0" err="1">
                <a:latin typeface="Calibri"/>
                <a:cs typeface="Calibri"/>
              </a:rPr>
              <a:t>capoversi</a:t>
            </a:r>
            <a:r>
              <a:rPr lang="de-DE" dirty="0">
                <a:latin typeface="Calibri"/>
                <a:cs typeface="Calibri"/>
              </a:rPr>
              <a:t> </a:t>
            </a:r>
            <a:r>
              <a:rPr lang="de-DE" dirty="0" err="1">
                <a:latin typeface="Calibri"/>
                <a:cs typeface="Calibri"/>
              </a:rPr>
              <a:t>sono</a:t>
            </a:r>
            <a:r>
              <a:rPr lang="de-DE" dirty="0">
                <a:latin typeface="Calibri"/>
                <a:cs typeface="Calibri"/>
              </a:rPr>
              <a:t> </a:t>
            </a:r>
            <a:r>
              <a:rPr lang="de-DE" dirty="0" err="1">
                <a:latin typeface="Calibri"/>
                <a:cs typeface="Calibri"/>
              </a:rPr>
              <a:t>stati</a:t>
            </a:r>
            <a:r>
              <a:rPr lang="de-DE" dirty="0">
                <a:latin typeface="Calibri"/>
                <a:cs typeface="Calibri"/>
              </a:rPr>
              <a:t> </a:t>
            </a:r>
            <a:r>
              <a:rPr lang="de-DE" dirty="0" err="1">
                <a:latin typeface="Calibri"/>
                <a:cs typeface="Calibri"/>
              </a:rPr>
              <a:t>trasferiti</a:t>
            </a:r>
            <a:r>
              <a:rPr lang="de-DE" dirty="0">
                <a:latin typeface="Calibri"/>
                <a:cs typeface="Calibri"/>
              </a:rPr>
              <a:t> in </a:t>
            </a:r>
            <a:r>
              <a:rPr lang="de-DE" dirty="0" err="1">
                <a:latin typeface="Calibri"/>
                <a:cs typeface="Calibri"/>
              </a:rPr>
              <a:t>nuovi</a:t>
            </a:r>
            <a:r>
              <a:rPr lang="de-DE" dirty="0">
                <a:latin typeface="Calibri"/>
                <a:cs typeface="Calibri"/>
              </a:rPr>
              <a:t> </a:t>
            </a:r>
            <a:r>
              <a:rPr lang="de-DE" dirty="0" err="1">
                <a:latin typeface="Calibri"/>
                <a:cs typeface="Calibri"/>
              </a:rPr>
              <a:t>articoli</a:t>
            </a:r>
            <a:endParaRPr lang="de-DE" dirty="0">
              <a:latin typeface="Calibri" pitchFamily="34" charset="0"/>
              <a:cs typeface="Calibri" pitchFamily="34" charset="0"/>
            </a:endParaRPr>
          </a:p>
        </p:txBody>
      </p:sp>
      <p:pic>
        <p:nvPicPr>
          <p:cNvPr id="12" name="Grafik 6" descr="Sırıtan yüz ana hatları mit einfarbiger Füllung">
            <a:extLst>
              <a:ext uri="{FF2B5EF4-FFF2-40B4-BE49-F238E27FC236}">
                <a16:creationId xmlns:a16="http://schemas.microsoft.com/office/drawing/2014/main" id="{15BD0080-61C5-4CEA-BD13-6791A0D73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2248030"/>
            <a:ext cx="404813" cy="400050"/>
          </a:xfrm>
          <a:prstGeom prst="rect">
            <a:avLst/>
          </a:prstGeom>
        </p:spPr>
      </p:pic>
      <p:sp>
        <p:nvSpPr>
          <p:cNvPr id="13" name="Textfeld 12">
            <a:extLst>
              <a:ext uri="{FF2B5EF4-FFF2-40B4-BE49-F238E27FC236}">
                <a16:creationId xmlns:a16="http://schemas.microsoft.com/office/drawing/2014/main" id="{D0391612-AAB6-4943-8F04-A4F58DA56E16}"/>
              </a:ext>
            </a:extLst>
          </p:cNvPr>
          <p:cNvSpPr txBox="1"/>
          <p:nvPr/>
        </p:nvSpPr>
        <p:spPr>
          <a:xfrm>
            <a:off x="4096076" y="2262318"/>
            <a:ext cx="414813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Revisione completa sul piano redazionale</a:t>
            </a:r>
            <a:endParaRPr lang="de-DE"/>
          </a:p>
        </p:txBody>
      </p:sp>
      <p:pic>
        <p:nvPicPr>
          <p:cNvPr id="14" name="Grafik 6" descr="Sırıtan yüz ana hatları mit einfarbiger Füllung">
            <a:extLst>
              <a:ext uri="{FF2B5EF4-FFF2-40B4-BE49-F238E27FC236}">
                <a16:creationId xmlns:a16="http://schemas.microsoft.com/office/drawing/2014/main" id="{B17D1255-2CE9-48D3-8FF4-F172D5AE2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289" y="2652844"/>
            <a:ext cx="404813" cy="400050"/>
          </a:xfrm>
          <a:prstGeom prst="rect">
            <a:avLst/>
          </a:prstGeom>
        </p:spPr>
      </p:pic>
      <p:sp>
        <p:nvSpPr>
          <p:cNvPr id="15" name="Textfeld 14">
            <a:extLst>
              <a:ext uri="{FF2B5EF4-FFF2-40B4-BE49-F238E27FC236}">
                <a16:creationId xmlns:a16="http://schemas.microsoft.com/office/drawing/2014/main" id="{10F9ED73-C50D-40BC-9127-C9F4D3E4286B}"/>
              </a:ext>
            </a:extLst>
          </p:cNvPr>
          <p:cNvSpPr txBox="1"/>
          <p:nvPr/>
        </p:nvSpPr>
        <p:spPr>
          <a:xfrm>
            <a:off x="4096076" y="2648080"/>
            <a:ext cx="4137001" cy="64633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dirty="0">
                <a:latin typeface="Calibri"/>
                <a:cs typeface="Calibri"/>
              </a:rPr>
              <a:t>Nuova </a:t>
            </a:r>
            <a:r>
              <a:rPr lang="de-DE" dirty="0" err="1">
                <a:latin typeface="Calibri"/>
                <a:cs typeface="Calibri"/>
              </a:rPr>
              <a:t>numerazione</a:t>
            </a:r>
            <a:r>
              <a:rPr lang="de-DE" dirty="0">
                <a:latin typeface="Calibri"/>
                <a:cs typeface="Calibri"/>
              </a:rPr>
              <a:t> e </a:t>
            </a:r>
            <a:r>
              <a:rPr lang="de-DE" dirty="0" err="1">
                <a:latin typeface="Calibri"/>
                <a:cs typeface="Calibri"/>
              </a:rPr>
              <a:t>nuova</a:t>
            </a:r>
            <a:r>
              <a:rPr lang="de-DE" dirty="0">
                <a:latin typeface="Calibri"/>
                <a:cs typeface="Calibri"/>
              </a:rPr>
              <a:t> </a:t>
            </a:r>
            <a:r>
              <a:rPr lang="de-DE" dirty="0" err="1">
                <a:latin typeface="Calibri"/>
                <a:cs typeface="Calibri"/>
              </a:rPr>
              <a:t>strutturazione</a:t>
            </a:r>
            <a:r>
              <a:rPr lang="de-DE" dirty="0">
                <a:latin typeface="Calibri"/>
                <a:cs typeface="Calibri"/>
              </a:rPr>
              <a:t> </a:t>
            </a:r>
            <a:r>
              <a:rPr lang="de-DE" dirty="0" err="1">
                <a:latin typeface="Calibri"/>
                <a:cs typeface="Calibri"/>
              </a:rPr>
              <a:t>degli</a:t>
            </a:r>
            <a:r>
              <a:rPr lang="de-DE" dirty="0">
                <a:latin typeface="Calibri"/>
                <a:cs typeface="Calibri"/>
              </a:rPr>
              <a:t> </a:t>
            </a:r>
            <a:r>
              <a:rPr lang="de-DE" dirty="0" err="1">
                <a:latin typeface="Calibri"/>
                <a:cs typeface="Calibri"/>
              </a:rPr>
              <a:t>articoli</a:t>
            </a:r>
            <a:endParaRPr lang="de-DE" dirty="0"/>
          </a:p>
        </p:txBody>
      </p:sp>
      <p:pic>
        <p:nvPicPr>
          <p:cNvPr id="16" name="Grafik 16" descr="Contorno de cara triste mit einfarbiger Füllung">
            <a:extLst>
              <a:ext uri="{FF2B5EF4-FFF2-40B4-BE49-F238E27FC236}">
                <a16:creationId xmlns:a16="http://schemas.microsoft.com/office/drawing/2014/main" id="{12F75102-7A2A-47E9-8031-EF0C2D0EFE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0289" y="3386268"/>
            <a:ext cx="404813" cy="400050"/>
          </a:xfrm>
          <a:prstGeom prst="rect">
            <a:avLst/>
          </a:prstGeom>
        </p:spPr>
      </p:pic>
      <p:sp>
        <p:nvSpPr>
          <p:cNvPr id="17" name="Textfeld 16">
            <a:extLst>
              <a:ext uri="{FF2B5EF4-FFF2-40B4-BE49-F238E27FC236}">
                <a16:creationId xmlns:a16="http://schemas.microsoft.com/office/drawing/2014/main" id="{DBE39622-D610-4EAB-8DFF-F25353822B1E}"/>
              </a:ext>
            </a:extLst>
          </p:cNvPr>
          <p:cNvSpPr txBox="1"/>
          <p:nvPr/>
        </p:nvSpPr>
        <p:spPr>
          <a:xfrm>
            <a:off x="4096076" y="3386268"/>
            <a:ext cx="4471988"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La vecchia e nuova OLCostr non sono direttamente confrontabili</a:t>
            </a:r>
            <a:endParaRPr lang="de-DE" dirty="0"/>
          </a:p>
        </p:txBody>
      </p:sp>
      <p:pic>
        <p:nvPicPr>
          <p:cNvPr id="4" name="Grafik 3">
            <a:extLst>
              <a:ext uri="{FF2B5EF4-FFF2-40B4-BE49-F238E27FC236}">
                <a16:creationId xmlns:a16="http://schemas.microsoft.com/office/drawing/2014/main" id="{5FA8BE61-8477-4E26-82F7-EB88CDEFB6D2}"/>
              </a:ext>
            </a:extLst>
          </p:cNvPr>
          <p:cNvPicPr>
            <a:picLocks noChangeAspect="1"/>
          </p:cNvPicPr>
          <p:nvPr/>
        </p:nvPicPr>
        <p:blipFill>
          <a:blip r:embed="rId7"/>
          <a:stretch>
            <a:fillRect/>
          </a:stretch>
        </p:blipFill>
        <p:spPr>
          <a:xfrm>
            <a:off x="910923" y="1180857"/>
            <a:ext cx="2217289" cy="3344023"/>
          </a:xfrm>
          <a:prstGeom prst="rect">
            <a:avLst/>
          </a:prstGeom>
        </p:spPr>
      </p:pic>
    </p:spTree>
    <p:extLst>
      <p:ext uri="{BB962C8B-B14F-4D97-AF65-F5344CB8AC3E}">
        <p14:creationId xmlns:p14="http://schemas.microsoft.com/office/powerpoint/2010/main" val="379596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chseck 2">
            <a:extLst>
              <a:ext uri="{FF2B5EF4-FFF2-40B4-BE49-F238E27FC236}">
                <a16:creationId xmlns:a16="http://schemas.microsoft.com/office/drawing/2014/main" id="{A24D4590-A673-463B-AD00-237A6C6570DB}"/>
              </a:ext>
            </a:extLst>
          </p:cNvPr>
          <p:cNvSpPr/>
          <p:nvPr/>
        </p:nvSpPr>
        <p:spPr>
          <a:xfrm>
            <a:off x="2785956" y="1177255"/>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Ponteggi</a:t>
            </a:r>
            <a:endParaRPr lang="LID4096" sz="900" dirty="0">
              <a:solidFill>
                <a:schemeClr val="tx1"/>
              </a:solidFill>
            </a:endParaRPr>
          </a:p>
        </p:txBody>
      </p:sp>
      <p:sp>
        <p:nvSpPr>
          <p:cNvPr id="4" name="Sechseck 3">
            <a:extLst>
              <a:ext uri="{FF2B5EF4-FFF2-40B4-BE49-F238E27FC236}">
                <a16:creationId xmlns:a16="http://schemas.microsoft.com/office/drawing/2014/main" id="{52334E61-A8B3-4EC6-BCC1-E87D4358722B}"/>
              </a:ext>
            </a:extLst>
          </p:cNvPr>
          <p:cNvSpPr/>
          <p:nvPr/>
        </p:nvSpPr>
        <p:spPr>
          <a:xfrm>
            <a:off x="3855740" y="1763365"/>
            <a:ext cx="1336468" cy="1152128"/>
          </a:xfrm>
          <a:prstGeom prst="hexagon">
            <a:avLst/>
          </a:prstGeom>
          <a:no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Scavi, pozzi e scavi generali</a:t>
            </a:r>
            <a:endParaRPr lang="LID4096" sz="900" dirty="0">
              <a:solidFill>
                <a:schemeClr val="tx1"/>
              </a:solidFill>
            </a:endParaRPr>
          </a:p>
        </p:txBody>
      </p:sp>
      <p:sp>
        <p:nvSpPr>
          <p:cNvPr id="5" name="Sechseck 4">
            <a:extLst>
              <a:ext uri="{FF2B5EF4-FFF2-40B4-BE49-F238E27FC236}">
                <a16:creationId xmlns:a16="http://schemas.microsoft.com/office/drawing/2014/main" id="{16F14A6B-948F-4D6B-8BFE-0A7A2123D72E}"/>
              </a:ext>
            </a:extLst>
          </p:cNvPr>
          <p:cNvSpPr/>
          <p:nvPr/>
        </p:nvSpPr>
        <p:spPr>
          <a:xfrm>
            <a:off x="2785956" y="2352988"/>
            <a:ext cx="1336468" cy="1152128"/>
          </a:xfrm>
          <a:prstGeom prst="hexagon">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sui tetti</a:t>
            </a:r>
            <a:endParaRPr lang="LID4096" sz="900">
              <a:solidFill>
                <a:schemeClr val="tx1"/>
              </a:solidFill>
            </a:endParaRPr>
          </a:p>
        </p:txBody>
      </p:sp>
      <p:sp>
        <p:nvSpPr>
          <p:cNvPr id="6" name="Sechseck 5">
            <a:extLst>
              <a:ext uri="{FF2B5EF4-FFF2-40B4-BE49-F238E27FC236}">
                <a16:creationId xmlns:a16="http://schemas.microsoft.com/office/drawing/2014/main" id="{3620D274-2EF7-466B-8617-48D05D4710AC}"/>
              </a:ext>
            </a:extLst>
          </p:cNvPr>
          <p:cNvSpPr/>
          <p:nvPr/>
        </p:nvSpPr>
        <p:spPr>
          <a:xfrm>
            <a:off x="4932040" y="2352988"/>
            <a:ext cx="1336468" cy="1152128"/>
          </a:xfrm>
          <a:prstGeom prst="hexagon">
            <a:avLst/>
          </a:prstGeom>
          <a:noFill/>
          <a:ln w="158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Lavori di smantellamento o di demolizione</a:t>
            </a:r>
            <a:endParaRPr lang="LID4096" sz="900" dirty="0">
              <a:solidFill>
                <a:schemeClr val="tx1"/>
              </a:solidFill>
            </a:endParaRPr>
          </a:p>
        </p:txBody>
      </p:sp>
      <p:sp>
        <p:nvSpPr>
          <p:cNvPr id="7" name="Sechseck 6">
            <a:extLst>
              <a:ext uri="{FF2B5EF4-FFF2-40B4-BE49-F238E27FC236}">
                <a16:creationId xmlns:a16="http://schemas.microsoft.com/office/drawing/2014/main" id="{C6CCB1BA-21F2-4FDB-808C-4EC9B8C1A0E6}"/>
              </a:ext>
            </a:extLst>
          </p:cNvPr>
          <p:cNvSpPr/>
          <p:nvPr/>
        </p:nvSpPr>
        <p:spPr>
          <a:xfrm>
            <a:off x="6001824" y="2939098"/>
            <a:ext cx="1336468" cy="1152128"/>
          </a:xfrm>
          <a:prstGeom prst="hexagon">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8" name="Sechseck 7">
            <a:extLst>
              <a:ext uri="{FF2B5EF4-FFF2-40B4-BE49-F238E27FC236}">
                <a16:creationId xmlns:a16="http://schemas.microsoft.com/office/drawing/2014/main" id="{B180E558-B9C1-41B6-800C-F88D93FDC9D1}"/>
              </a:ext>
            </a:extLst>
          </p:cNvPr>
          <p:cNvSpPr/>
          <p:nvPr/>
        </p:nvSpPr>
        <p:spPr>
          <a:xfrm>
            <a:off x="3855740" y="2939098"/>
            <a:ext cx="1336468" cy="1152128"/>
          </a:xfrm>
          <a:prstGeom prst="hexagon">
            <a:avLst/>
          </a:prstGeom>
          <a:noFill/>
          <a:ln w="15875">
            <a:solidFill>
              <a:srgbClr val="96BA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9" name="Sechseck 8">
            <a:extLst>
              <a:ext uri="{FF2B5EF4-FFF2-40B4-BE49-F238E27FC236}">
                <a16:creationId xmlns:a16="http://schemas.microsoft.com/office/drawing/2014/main" id="{E4D7F37B-65CD-44AD-ADDC-560AAB722F2D}"/>
              </a:ext>
            </a:extLst>
          </p:cNvPr>
          <p:cNvSpPr/>
          <p:nvPr/>
        </p:nvSpPr>
        <p:spPr>
          <a:xfrm>
            <a:off x="4924398" y="1174809"/>
            <a:ext cx="1336468" cy="1152128"/>
          </a:xfrm>
          <a:prstGeom prst="hexagon">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0" name="Sechseck 9">
            <a:extLst>
              <a:ext uri="{FF2B5EF4-FFF2-40B4-BE49-F238E27FC236}">
                <a16:creationId xmlns:a16="http://schemas.microsoft.com/office/drawing/2014/main" id="{4C5BFDE0-5A9B-446E-B982-D8220E9DE00E}"/>
              </a:ext>
            </a:extLst>
          </p:cNvPr>
          <p:cNvSpPr/>
          <p:nvPr/>
        </p:nvSpPr>
        <p:spPr>
          <a:xfrm>
            <a:off x="1713814" y="582730"/>
            <a:ext cx="1336468" cy="1152128"/>
          </a:xfrm>
          <a:prstGeom prst="hexagon">
            <a:avLst/>
          </a:prstGeom>
          <a:solidFill>
            <a:srgbClr val="005AAC">
              <a:alpha val="34000"/>
            </a:srgbClr>
          </a:solid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bg1"/>
                </a:solidFill>
              </a:rPr>
              <a:t>Nuove</a:t>
            </a:r>
            <a:br>
              <a:rPr lang="de-CH" sz="900" b="1" dirty="0">
                <a:solidFill>
                  <a:schemeClr val="bg1"/>
                </a:solidFill>
              </a:rPr>
            </a:br>
            <a:r>
              <a:rPr lang="de-CH" sz="900" b="1">
                <a:solidFill>
                  <a:schemeClr val="bg1"/>
                </a:solidFill>
              </a:rPr>
              <a:t>disposizioni</a:t>
            </a:r>
            <a:endParaRPr lang="LID4096" sz="900" b="1" dirty="0">
              <a:solidFill>
                <a:schemeClr val="bg1"/>
              </a:solidFill>
            </a:endParaRPr>
          </a:p>
        </p:txBody>
      </p:sp>
      <p:sp>
        <p:nvSpPr>
          <p:cNvPr id="12" name="Sechseck 11">
            <a:extLst>
              <a:ext uri="{FF2B5EF4-FFF2-40B4-BE49-F238E27FC236}">
                <a16:creationId xmlns:a16="http://schemas.microsoft.com/office/drawing/2014/main" id="{DFE7C3B3-43CD-4BC3-9C0A-55D10A6A0296}"/>
              </a:ext>
            </a:extLst>
          </p:cNvPr>
          <p:cNvSpPr/>
          <p:nvPr/>
        </p:nvSpPr>
        <p:spPr>
          <a:xfrm>
            <a:off x="642358" y="-3808"/>
            <a:ext cx="1336468" cy="1152128"/>
          </a:xfrm>
          <a:prstGeom prst="hexagon">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3" name="Sechseck 12">
            <a:extLst>
              <a:ext uri="{FF2B5EF4-FFF2-40B4-BE49-F238E27FC236}">
                <a16:creationId xmlns:a16="http://schemas.microsoft.com/office/drawing/2014/main" id="{A2A28CD1-4EB5-4DEA-8187-C6169017E4E1}"/>
              </a:ext>
            </a:extLst>
          </p:cNvPr>
          <p:cNvSpPr/>
          <p:nvPr/>
        </p:nvSpPr>
        <p:spPr>
          <a:xfrm>
            <a:off x="642358" y="1169526"/>
            <a:ext cx="1336468" cy="1152128"/>
          </a:xfrm>
          <a:prstGeom prst="hexagon">
            <a:avLst/>
          </a:prstGeom>
          <a:noFill/>
          <a:ln w="15875">
            <a:solidFill>
              <a:srgbClr val="35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4" name="Sechseck 13">
            <a:extLst>
              <a:ext uri="{FF2B5EF4-FFF2-40B4-BE49-F238E27FC236}">
                <a16:creationId xmlns:a16="http://schemas.microsoft.com/office/drawing/2014/main" id="{154EE89D-2959-499C-8081-89D27ED462B2}"/>
              </a:ext>
            </a:extLst>
          </p:cNvPr>
          <p:cNvSpPr/>
          <p:nvPr/>
        </p:nvSpPr>
        <p:spPr>
          <a:xfrm>
            <a:off x="1714157" y="1759786"/>
            <a:ext cx="1336468" cy="1152128"/>
          </a:xfrm>
          <a:prstGeom prst="hexagon">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a:solidFill>
                  <a:schemeClr val="tx1"/>
                </a:solidFill>
              </a:rPr>
              <a:t>Disposizioni concernenti tutti i lavori di costruzione</a:t>
            </a:r>
            <a:endParaRPr lang="LID4096" sz="900" dirty="0">
              <a:solidFill>
                <a:schemeClr val="tx1"/>
              </a:solidFill>
            </a:endParaRPr>
          </a:p>
        </p:txBody>
      </p:sp>
      <p:sp>
        <p:nvSpPr>
          <p:cNvPr id="15" name="Sechseck 14">
            <a:extLst>
              <a:ext uri="{FF2B5EF4-FFF2-40B4-BE49-F238E27FC236}">
                <a16:creationId xmlns:a16="http://schemas.microsoft.com/office/drawing/2014/main" id="{43D32CC0-35A5-4D30-AA87-4F76B31E3D2F}"/>
              </a:ext>
            </a:extLst>
          </p:cNvPr>
          <p:cNvSpPr/>
          <p:nvPr/>
        </p:nvSpPr>
        <p:spPr>
          <a:xfrm>
            <a:off x="642358" y="2345139"/>
            <a:ext cx="1336468" cy="1152128"/>
          </a:xfrm>
          <a:prstGeom prst="hexagon">
            <a:avLst/>
          </a:prstGeom>
          <a:noFill/>
          <a:ln w="15875">
            <a:solidFill>
              <a:srgbClr val="0369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6" name="Sechseck 15">
            <a:extLst>
              <a:ext uri="{FF2B5EF4-FFF2-40B4-BE49-F238E27FC236}">
                <a16:creationId xmlns:a16="http://schemas.microsoft.com/office/drawing/2014/main" id="{85CCE22F-6953-44A1-9696-DE36BD5E2168}"/>
              </a:ext>
            </a:extLst>
          </p:cNvPr>
          <p:cNvSpPr/>
          <p:nvPr/>
        </p:nvSpPr>
        <p:spPr>
          <a:xfrm>
            <a:off x="7067037" y="2350770"/>
            <a:ext cx="1336468" cy="1152128"/>
          </a:xfrm>
          <a:prstGeom prst="hexagon">
            <a:avLst/>
          </a:prstGeom>
          <a:no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LID4096"/>
          </a:p>
        </p:txBody>
      </p:sp>
      <p:sp>
        <p:nvSpPr>
          <p:cNvPr id="18" name="Sechseck 17">
            <a:extLst>
              <a:ext uri="{FF2B5EF4-FFF2-40B4-BE49-F238E27FC236}">
                <a16:creationId xmlns:a16="http://schemas.microsoft.com/office/drawing/2014/main" id="{B2FD86A6-35BF-4A19-AE78-649B4FB390D8}"/>
              </a:ext>
            </a:extLst>
          </p:cNvPr>
          <p:cNvSpPr/>
          <p:nvPr/>
        </p:nvSpPr>
        <p:spPr>
          <a:xfrm>
            <a:off x="2785956" y="-10472"/>
            <a:ext cx="1336468" cy="1152128"/>
          </a:xfrm>
          <a:prstGeom prst="hexagon">
            <a:avLst/>
          </a:prstGeom>
          <a:noFill/>
          <a:ln w="15875">
            <a:solidFill>
              <a:srgbClr val="005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900" b="1">
                <a:solidFill>
                  <a:schemeClr val="tx1"/>
                </a:solidFill>
              </a:rPr>
              <a:t>OLCostr 2022</a:t>
            </a:r>
            <a:endParaRPr lang="LID4096" sz="900" b="1" dirty="0">
              <a:solidFill>
                <a:schemeClr val="tx1"/>
              </a:solidFill>
            </a:endParaRPr>
          </a:p>
        </p:txBody>
      </p:sp>
    </p:spTree>
    <p:extLst>
      <p:ext uri="{BB962C8B-B14F-4D97-AF65-F5344CB8AC3E}">
        <p14:creationId xmlns:p14="http://schemas.microsoft.com/office/powerpoint/2010/main" val="92842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C2504-52B6-40A8-A9D3-A9CFE2B660C1}"/>
              </a:ext>
            </a:extLst>
          </p:cNvPr>
          <p:cNvSpPr>
            <a:spLocks noGrp="1"/>
          </p:cNvSpPr>
          <p:nvPr>
            <p:ph type="title"/>
          </p:nvPr>
        </p:nvSpPr>
        <p:spPr>
          <a:xfrm>
            <a:off x="900043" y="329826"/>
            <a:ext cx="6753294" cy="447574"/>
          </a:xfrm>
        </p:spPr>
        <p:txBody>
          <a:bodyPr lIns="0" tIns="0" rIns="0" bIns="0" anchor="t"/>
          <a:lstStyle/>
          <a:p>
            <a:r>
              <a:rPr lang="de-DE">
                <a:latin typeface="Calibri"/>
                <a:cs typeface="Calibri"/>
              </a:rPr>
              <a:t>Piano di sicurezza e di protezione della salute</a:t>
            </a:r>
            <a:endParaRPr lang="de-DE"/>
          </a:p>
        </p:txBody>
      </p:sp>
      <p:sp>
        <p:nvSpPr>
          <p:cNvPr id="11" name="Textfeld 10">
            <a:extLst>
              <a:ext uri="{FF2B5EF4-FFF2-40B4-BE49-F238E27FC236}">
                <a16:creationId xmlns:a16="http://schemas.microsoft.com/office/drawing/2014/main" id="{14BA5C7F-4A8E-42E1-B7BE-5147C1F26215}"/>
              </a:ext>
            </a:extLst>
          </p:cNvPr>
          <p:cNvSpPr txBox="1"/>
          <p:nvPr/>
        </p:nvSpPr>
        <p:spPr>
          <a:xfrm>
            <a:off x="827584" y="729428"/>
            <a:ext cx="6844496" cy="307777"/>
          </a:xfrm>
          <a:prstGeom prst="rect">
            <a:avLst/>
          </a:prstGeom>
          <a:noFill/>
        </p:spPr>
        <p:txBody>
          <a:bodyPr wrap="square" lIns="91440" tIns="45720" rIns="91440" bIns="45720" anchor="t">
            <a:spAutoFit/>
          </a:bodyPr>
          <a:lstStyle/>
          <a:p>
            <a:r>
              <a:rPr lang="de-CH" sz="1400" b="1">
                <a:latin typeface="Calibri"/>
                <a:cs typeface="Calibri"/>
              </a:rPr>
              <a:t>OLCostr 2022, Nuove disposizioni</a:t>
            </a:r>
            <a:r>
              <a:rPr lang="de-CH" sz="1400">
                <a:latin typeface="Calibri"/>
                <a:cs typeface="Calibri"/>
              </a:rPr>
              <a:t>, capitolo 2: Disposizioni concernenti tutti i lavori di costruzione, articolo 4</a:t>
            </a:r>
            <a:r>
              <a:t> </a:t>
            </a:r>
            <a:endParaRPr lang="LID4096" sz="1400" dirty="0">
              <a:latin typeface="Calibri"/>
              <a:cs typeface="Calibri"/>
            </a:endParaRPr>
          </a:p>
        </p:txBody>
      </p:sp>
      <p:sp>
        <p:nvSpPr>
          <p:cNvPr id="9" name="Textfeld 6">
            <a:extLst>
              <a:ext uri="{FF2B5EF4-FFF2-40B4-BE49-F238E27FC236}">
                <a16:creationId xmlns:a16="http://schemas.microsoft.com/office/drawing/2014/main" id="{765125E4-7C1A-43CC-96DE-1A4EB21EA468}"/>
              </a:ext>
            </a:extLst>
          </p:cNvPr>
          <p:cNvSpPr txBox="1"/>
          <p:nvPr/>
        </p:nvSpPr>
        <p:spPr>
          <a:xfrm>
            <a:off x="3338511" y="1136441"/>
            <a:ext cx="5447041"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t>Il </a:t>
            </a:r>
            <a:r>
              <a:rPr lang="de-DE" b="1">
                <a:latin typeface="Calibri"/>
                <a:cs typeface="Calibri"/>
              </a:rPr>
              <a:t>piano aziendale per la sicurezza</a:t>
            </a:r>
            <a:r>
              <a:rPr lang="de-DE">
                <a:latin typeface="Calibri"/>
                <a:cs typeface="Calibri"/>
              </a:rPr>
              <a:t> documenta l’organizzazione della sicurezza e della gestione delle emergenze in generale. Le regole di sicurezza e i corsi di formazione vengono costantemente documentati.</a:t>
            </a:r>
            <a:r>
              <a:t> </a:t>
            </a:r>
          </a:p>
          <a:p>
            <a:endParaRPr lang="de-DE" dirty="0">
              <a:latin typeface="Calibri"/>
              <a:cs typeface="Calibri"/>
            </a:endParaRPr>
          </a:p>
          <a:p>
            <a:r>
              <a:rPr lang="de-DE" b="1">
                <a:latin typeface="Calibri"/>
                <a:cs typeface="Calibri"/>
              </a:rPr>
              <a:t>Strumenti ausiliari</a:t>
            </a:r>
            <a:r>
              <a:rPr lang="de-DE">
                <a:latin typeface="Calibri"/>
                <a:cs typeface="Calibri"/>
              </a:rPr>
              <a:t>: soluzione settoriale di tecnica della costruzione</a:t>
            </a:r>
            <a:r>
              <a:t> </a:t>
            </a:r>
          </a:p>
          <a:p>
            <a:endParaRPr lang="de-DE" dirty="0">
              <a:latin typeface="Calibri"/>
              <a:cs typeface="Calibri"/>
            </a:endParaRPr>
          </a:p>
          <a:p>
            <a:r>
              <a:rPr lang="de-DE" b="1">
                <a:latin typeface="Calibri"/>
                <a:cs typeface="Calibri"/>
              </a:rPr>
              <a:t>La pianificazione delle misure specifica per l’intervento previsto</a:t>
            </a:r>
            <a:r>
              <a:rPr lang="de-DE">
                <a:latin typeface="Calibri"/>
                <a:cs typeface="Calibri"/>
              </a:rPr>
              <a:t> deve essere documentata in forma scritta!</a:t>
            </a:r>
            <a:endParaRPr lang="de-DE" dirty="0">
              <a:latin typeface="Arial"/>
              <a:cs typeface="Arial"/>
            </a:endParaRPr>
          </a:p>
          <a:p>
            <a:endParaRPr lang="de-DE" dirty="0">
              <a:latin typeface="Calibri"/>
              <a:cs typeface="Calibri"/>
            </a:endParaRPr>
          </a:p>
        </p:txBody>
      </p:sp>
      <p:pic>
        <p:nvPicPr>
          <p:cNvPr id="4" name="Picture 4">
            <a:extLst>
              <a:ext uri="{FF2B5EF4-FFF2-40B4-BE49-F238E27FC236}">
                <a16:creationId xmlns:a16="http://schemas.microsoft.com/office/drawing/2014/main" id="{12B9BDB4-B897-457F-8751-7439087439DE}"/>
              </a:ext>
            </a:extLst>
          </p:cNvPr>
          <p:cNvPicPr>
            <a:picLocks noChangeAspect="1"/>
          </p:cNvPicPr>
          <p:nvPr/>
        </p:nvPicPr>
        <p:blipFill rotWithShape="1">
          <a:blip r:embed="rId3"/>
          <a:srcRect t="20338" b="25721"/>
          <a:stretch/>
        </p:blipFill>
        <p:spPr>
          <a:xfrm>
            <a:off x="418199" y="3152094"/>
            <a:ext cx="2743200" cy="832624"/>
          </a:xfrm>
          <a:prstGeom prst="rect">
            <a:avLst/>
          </a:prstGeom>
        </p:spPr>
      </p:pic>
      <p:pic>
        <p:nvPicPr>
          <p:cNvPr id="5" name="Grafik 4">
            <a:extLst>
              <a:ext uri="{FF2B5EF4-FFF2-40B4-BE49-F238E27FC236}">
                <a16:creationId xmlns:a16="http://schemas.microsoft.com/office/drawing/2014/main" id="{7ACD03FB-9211-4035-AF91-11D6920A2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8" y="1101672"/>
            <a:ext cx="2372623" cy="1779467"/>
          </a:xfrm>
          <a:prstGeom prst="rect">
            <a:avLst/>
          </a:prstGeom>
        </p:spPr>
      </p:pic>
      <p:sp>
        <p:nvSpPr>
          <p:cNvPr id="12" name="Textfeld 11">
            <a:extLst>
              <a:ext uri="{FF2B5EF4-FFF2-40B4-BE49-F238E27FC236}">
                <a16:creationId xmlns:a16="http://schemas.microsoft.com/office/drawing/2014/main" id="{B929D595-0575-4FF4-9CFA-B8F969666A08}"/>
              </a:ext>
            </a:extLst>
          </p:cNvPr>
          <p:cNvSpPr txBox="1"/>
          <p:nvPr/>
        </p:nvSpPr>
        <p:spPr>
          <a:xfrm>
            <a:off x="415596" y="2804450"/>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dirty="0">
              <a:latin typeface="Calibri" pitchFamily="34" charset="0"/>
            </a:endParaRPr>
          </a:p>
        </p:txBody>
      </p:sp>
    </p:spTree>
    <p:extLst>
      <p:ext uri="{BB962C8B-B14F-4D97-AF65-F5344CB8AC3E}">
        <p14:creationId xmlns:p14="http://schemas.microsoft.com/office/powerpoint/2010/main" val="417678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177002"/>
            <a:ext cx="5464829" cy="341632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en-US" b="1">
                <a:latin typeface="Calibri"/>
                <a:cs typeface="Calibri"/>
              </a:rPr>
              <a:t>Lavori al sole</a:t>
            </a:r>
            <a:endParaRPr lang="en-US" b="1" dirty="0">
              <a:cs typeface="Arial"/>
            </a:endParaRPr>
          </a:p>
          <a:p>
            <a:r>
              <a:rPr lang="en-US">
                <a:latin typeface="Calibri"/>
                <a:cs typeface="Calibri"/>
              </a:rPr>
              <a:t>Ombreggiamento delle postazioni di lavoro</a:t>
            </a:r>
            <a:endParaRPr lang="en-US" dirty="0">
              <a:latin typeface="Calibri"/>
              <a:cs typeface="Calibri"/>
            </a:endParaRPr>
          </a:p>
          <a:p>
            <a:r>
              <a:rPr lang="en-US">
                <a:latin typeface="Calibri"/>
                <a:cs typeface="Calibri"/>
              </a:rPr>
              <a:t>Indumenti, cappello, casco con visiera, crema solare</a:t>
            </a:r>
            <a:endParaRPr lang="en-US" dirty="0">
              <a:latin typeface="Calibri"/>
              <a:cs typeface="Calibri"/>
            </a:endParaRPr>
          </a:p>
          <a:p>
            <a:endParaRPr lang="en-US" dirty="0">
              <a:latin typeface="Calibri"/>
              <a:cs typeface="Calibri"/>
            </a:endParaRPr>
          </a:p>
          <a:p>
            <a:r>
              <a:rPr lang="de-DE" b="1">
                <a:latin typeface="Calibri"/>
                <a:cs typeface="Calibri"/>
              </a:rPr>
              <a:t>Lavori al caldo</a:t>
            </a:r>
          </a:p>
          <a:p>
            <a:r>
              <a:rPr lang="de-DE">
                <a:latin typeface="Calibri"/>
                <a:cs typeface="Calibri"/>
              </a:rPr>
              <a:t>Osservare l’esposizione dei lavoratori ai raggi UV</a:t>
            </a:r>
            <a:endParaRPr lang="de-DE" dirty="0"/>
          </a:p>
          <a:p>
            <a:r>
              <a:rPr lang="de-DE">
                <a:latin typeface="Calibri"/>
                <a:cs typeface="Calibri"/>
              </a:rPr>
              <a:t>Indossare abiti idonei</a:t>
            </a:r>
          </a:p>
          <a:p>
            <a:r>
              <a:rPr lang="de-DE">
                <a:latin typeface="Calibri"/>
                <a:cs typeface="Calibri"/>
              </a:rPr>
              <a:t>Bere a sufficienza (pause brevi e frequenti)</a:t>
            </a:r>
          </a:p>
          <a:p>
            <a:endParaRPr lang="de-DE" dirty="0">
              <a:latin typeface="Calibri"/>
              <a:cs typeface="Calibri"/>
            </a:endParaRPr>
          </a:p>
          <a:p>
            <a:r>
              <a:rPr lang="de-DE" b="1">
                <a:latin typeface="Calibri"/>
                <a:cs typeface="Calibri"/>
              </a:rPr>
              <a:t>Lavori al freddo</a:t>
            </a:r>
          </a:p>
          <a:p>
            <a:r>
              <a:rPr lang="de-DE">
                <a:latin typeface="Calibri"/>
                <a:cs typeface="Calibri"/>
              </a:rPr>
              <a:t>Indumenti idonei per la protezione dal freddo</a:t>
            </a:r>
          </a:p>
          <a:p>
            <a:r>
              <a:rPr lang="de-DE">
                <a:latin typeface="Calibri"/>
                <a:cs typeface="Calibri"/>
              </a:rPr>
              <a:t>Berretta, sciarpa, guanti, scarpe invernali</a:t>
            </a:r>
          </a:p>
        </p:txBody>
      </p:sp>
      <p:sp>
        <p:nvSpPr>
          <p:cNvPr id="8" name="Titel 1">
            <a:extLst>
              <a:ext uri="{FF2B5EF4-FFF2-40B4-BE49-F238E27FC236}">
                <a16:creationId xmlns:a16="http://schemas.microsoft.com/office/drawing/2014/main" id="{52CEF152-769E-4C6B-AD91-BFDB82ACC521}"/>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Sole, caldo e freddo</a:t>
            </a:r>
            <a:endParaRPr lang="de-DE" kern="0"/>
          </a:p>
        </p:txBody>
      </p:sp>
      <p:sp>
        <p:nvSpPr>
          <p:cNvPr id="9" name="Textfeld 8">
            <a:extLst>
              <a:ext uri="{FF2B5EF4-FFF2-40B4-BE49-F238E27FC236}">
                <a16:creationId xmlns:a16="http://schemas.microsoft.com/office/drawing/2014/main" id="{28075654-EE56-48F8-8D5C-B8416865167E}"/>
              </a:ext>
            </a:extLst>
          </p:cNvPr>
          <p:cNvSpPr txBox="1"/>
          <p:nvPr/>
        </p:nvSpPr>
        <p:spPr>
          <a:xfrm>
            <a:off x="833079" y="729428"/>
            <a:ext cx="6553251" cy="307777"/>
          </a:xfrm>
          <a:prstGeom prst="rect">
            <a:avLst/>
          </a:prstGeom>
          <a:noFill/>
        </p:spPr>
        <p:txBody>
          <a:bodyPr wrap="square" lIns="91440" tIns="45720" rIns="91440" bIns="45720" anchor="t">
            <a:spAutoFit/>
          </a:bodyPr>
          <a:lstStyle/>
          <a:p>
            <a:r>
              <a:rPr lang="de-CH" sz="1400" b="1">
                <a:latin typeface="Calibri"/>
                <a:cs typeface="Calibri"/>
              </a:rPr>
              <a:t>OLCostr 2022, Nuove disposizioni</a:t>
            </a:r>
            <a:r>
              <a:rPr lang="de-CH" sz="1400">
                <a:latin typeface="Calibri"/>
                <a:cs typeface="Calibri"/>
              </a:rPr>
              <a:t>, capitolo 6: Capoverso: Ambiente di lavoro, articolo 37</a:t>
            </a:r>
            <a:r>
              <a:t>  </a:t>
            </a:r>
            <a:endParaRPr lang="de-DE" sz="1400" dirty="0">
              <a:latin typeface="Calibri"/>
              <a:cs typeface="Calibri"/>
            </a:endParaRPr>
          </a:p>
        </p:txBody>
      </p:sp>
      <p:sp>
        <p:nvSpPr>
          <p:cNvPr id="2" name="Textfeld 1">
            <a:extLst>
              <a:ext uri="{FF2B5EF4-FFF2-40B4-BE49-F238E27FC236}">
                <a16:creationId xmlns:a16="http://schemas.microsoft.com/office/drawing/2014/main" id="{01C4D391-4B7E-43F7-BE37-6FF491EDE909}"/>
              </a:ext>
            </a:extLst>
          </p:cNvPr>
          <p:cNvSpPr txBox="1"/>
          <p:nvPr/>
        </p:nvSpPr>
        <p:spPr>
          <a:xfrm>
            <a:off x="470823" y="3455479"/>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Suva</a:t>
            </a:r>
            <a:r>
              <a:t> </a:t>
            </a:r>
            <a:endParaRPr lang="de-DE" sz="600" b="1" dirty="0">
              <a:latin typeface="Calibri" pitchFamily="34" charset="0"/>
            </a:endParaRPr>
          </a:p>
        </p:txBody>
      </p:sp>
      <p:pic>
        <p:nvPicPr>
          <p:cNvPr id="11" name="Picture 11">
            <a:extLst>
              <a:ext uri="{FF2B5EF4-FFF2-40B4-BE49-F238E27FC236}">
                <a16:creationId xmlns:a16="http://schemas.microsoft.com/office/drawing/2014/main" id="{94A9E1E8-2369-400A-87AF-CCEBF59924D4}"/>
              </a:ext>
            </a:extLst>
          </p:cNvPr>
          <p:cNvPicPr>
            <a:picLocks noChangeAspect="1"/>
          </p:cNvPicPr>
          <p:nvPr/>
        </p:nvPicPr>
        <p:blipFill>
          <a:blip r:embed="rId3"/>
          <a:stretch>
            <a:fillRect/>
          </a:stretch>
        </p:blipFill>
        <p:spPr>
          <a:xfrm>
            <a:off x="519113" y="1340138"/>
            <a:ext cx="2743200" cy="2057400"/>
          </a:xfrm>
          <a:prstGeom prst="rect">
            <a:avLst/>
          </a:prstGeom>
        </p:spPr>
      </p:pic>
    </p:spTree>
    <p:extLst>
      <p:ext uri="{BB962C8B-B14F-4D97-AF65-F5344CB8AC3E}">
        <p14:creationId xmlns:p14="http://schemas.microsoft.com/office/powerpoint/2010/main" val="193513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26673C6-A359-425E-8627-510F0118B404}"/>
              </a:ext>
            </a:extLst>
          </p:cNvPr>
          <p:cNvSpPr txBox="1"/>
          <p:nvPr/>
        </p:nvSpPr>
        <p:spPr>
          <a:xfrm>
            <a:off x="3338512" y="1447800"/>
            <a:ext cx="4600575" cy="286232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a:latin typeface="Calibri"/>
                <a:cs typeface="Calibri"/>
              </a:rPr>
              <a:t>Le postazioni di lavoro e le vie di passaggio devono essere illuminate a sufficienza.</a:t>
            </a:r>
            <a:endParaRPr lang="de-DE">
              <a:cs typeface="Arial" pitchFamily="34" charset="0"/>
            </a:endParaRPr>
          </a:p>
          <a:p>
            <a:endParaRPr lang="de-DE">
              <a:latin typeface="Calibri"/>
              <a:cs typeface="Calibri"/>
            </a:endParaRPr>
          </a:p>
          <a:p>
            <a:endParaRPr lang="de-DE">
              <a:latin typeface="Calibri"/>
              <a:cs typeface="Calibri"/>
            </a:endParaRPr>
          </a:p>
          <a:p>
            <a:r>
              <a:rPr lang="de-DE" b="1" u="sng">
                <a:latin typeface="Calibri"/>
                <a:cs typeface="Calibri"/>
              </a:rPr>
              <a:t>Pericolo di lesioni</a:t>
            </a:r>
          </a:p>
          <a:p>
            <a:pPr marL="285750" indent="-285750">
              <a:buFont typeface="Arial"/>
              <a:buChar char="•"/>
            </a:pPr>
            <a:r>
              <a:rPr lang="de-DE">
                <a:latin typeface="Calibri"/>
                <a:cs typeface="Calibri"/>
              </a:rPr>
              <a:t>Pavimenti sconnessi o irregolari</a:t>
            </a:r>
          </a:p>
          <a:p>
            <a:pPr marL="285750" indent="-285750">
              <a:buFont typeface="Arial"/>
              <a:buChar char="•"/>
            </a:pPr>
            <a:r>
              <a:rPr lang="de-DE">
                <a:latin typeface="Calibri"/>
                <a:cs typeface="Calibri"/>
              </a:rPr>
              <a:t>Soglie e gradini sporgenti</a:t>
            </a:r>
          </a:p>
          <a:p>
            <a:pPr marL="285750" indent="-285750">
              <a:buFont typeface="Arial"/>
              <a:buChar char="•"/>
            </a:pPr>
            <a:r>
              <a:rPr lang="de-DE">
                <a:latin typeface="Calibri"/>
                <a:cs typeface="Calibri"/>
              </a:rPr>
              <a:t>Bordi con rischio di caduta o cause d’inciampo</a:t>
            </a:r>
          </a:p>
          <a:p>
            <a:endParaRPr lang="de-DE">
              <a:latin typeface="Calibri"/>
              <a:cs typeface="Calibri"/>
            </a:endParaRPr>
          </a:p>
          <a:p>
            <a:endParaRPr lang="de-DE">
              <a:latin typeface="Calibri"/>
              <a:cs typeface="Calibri"/>
            </a:endParaRPr>
          </a:p>
        </p:txBody>
      </p:sp>
      <p:sp>
        <p:nvSpPr>
          <p:cNvPr id="8" name="Titel 1">
            <a:extLst>
              <a:ext uri="{FF2B5EF4-FFF2-40B4-BE49-F238E27FC236}">
                <a16:creationId xmlns:a16="http://schemas.microsoft.com/office/drawing/2014/main" id="{048C7E48-34B2-4734-9BAD-0062B18A83C4}"/>
              </a:ext>
            </a:extLst>
          </p:cNvPr>
          <p:cNvSpPr txBox="1">
            <a:spLocks/>
          </p:cNvSpPr>
          <p:nvPr/>
        </p:nvSpPr>
        <p:spPr>
          <a:xfrm>
            <a:off x="900043" y="329826"/>
            <a:ext cx="6753294" cy="447574"/>
          </a:xfrm>
          <a:prstGeom prst="rect">
            <a:avLst/>
          </a:prstGeom>
        </p:spPr>
        <p:txBody>
          <a:bodyPr lIns="0" tIns="0" rIns="0" bIns="0" anchor="t"/>
          <a:lstStyle>
            <a:lvl1pPr algn="l" rtl="0" eaLnBrk="1" fontAlgn="base" hangingPunct="1">
              <a:spcBef>
                <a:spcPct val="0"/>
              </a:spcBef>
              <a:spcAft>
                <a:spcPct val="0"/>
              </a:spcAft>
              <a:defRPr sz="26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r>
              <a:rPr lang="de-DE" kern="0">
                <a:latin typeface="Calibri"/>
                <a:cs typeface="Calibri"/>
              </a:rPr>
              <a:t>Illuminazione</a:t>
            </a:r>
            <a:endParaRPr lang="de-DE" kern="0"/>
          </a:p>
        </p:txBody>
      </p:sp>
      <p:sp>
        <p:nvSpPr>
          <p:cNvPr id="9" name="Textfeld 8">
            <a:extLst>
              <a:ext uri="{FF2B5EF4-FFF2-40B4-BE49-F238E27FC236}">
                <a16:creationId xmlns:a16="http://schemas.microsoft.com/office/drawing/2014/main" id="{4FF790D5-F9F7-43C6-A927-9A29B58850D6}"/>
              </a:ext>
            </a:extLst>
          </p:cNvPr>
          <p:cNvSpPr txBox="1"/>
          <p:nvPr/>
        </p:nvSpPr>
        <p:spPr>
          <a:xfrm>
            <a:off x="827584" y="729428"/>
            <a:ext cx="7031332" cy="307777"/>
          </a:xfrm>
          <a:prstGeom prst="rect">
            <a:avLst/>
          </a:prstGeom>
          <a:noFill/>
        </p:spPr>
        <p:txBody>
          <a:bodyPr wrap="square" lIns="91440" tIns="45720" rIns="91440" bIns="45720" anchor="t">
            <a:spAutoFit/>
          </a:bodyPr>
          <a:lstStyle/>
          <a:p>
            <a:r>
              <a:rPr lang="de-CH" sz="1400" b="1">
                <a:latin typeface="Calibri"/>
                <a:cs typeface="Calibri"/>
              </a:rPr>
              <a:t>OLCostr 2022, Nuove disposizioni</a:t>
            </a:r>
            <a:r>
              <a:rPr lang="de-CH" sz="1400">
                <a:latin typeface="Calibri"/>
                <a:cs typeface="Calibri"/>
              </a:rPr>
              <a:t>, capitolo 2: Disposizioni concernenti tutti i lavori di costruzione, articolo 38</a:t>
            </a:r>
            <a:r>
              <a:t> </a:t>
            </a:r>
            <a:endParaRPr lang="de-DE" sz="1400">
              <a:latin typeface="Calibri"/>
              <a:cs typeface="Calibri"/>
            </a:endParaRPr>
          </a:p>
        </p:txBody>
      </p:sp>
      <p:pic>
        <p:nvPicPr>
          <p:cNvPr id="3" name="Grafik 4">
            <a:extLst>
              <a:ext uri="{FF2B5EF4-FFF2-40B4-BE49-F238E27FC236}">
                <a16:creationId xmlns:a16="http://schemas.microsoft.com/office/drawing/2014/main" id="{003C4B0F-FA01-49FE-8A10-B196192E7BDD}"/>
              </a:ext>
            </a:extLst>
          </p:cNvPr>
          <p:cNvPicPr>
            <a:picLocks noChangeAspect="1"/>
          </p:cNvPicPr>
          <p:nvPr/>
        </p:nvPicPr>
        <p:blipFill>
          <a:blip r:embed="rId3"/>
          <a:stretch>
            <a:fillRect/>
          </a:stretch>
        </p:blipFill>
        <p:spPr>
          <a:xfrm>
            <a:off x="901557" y="1446447"/>
            <a:ext cx="2338656" cy="3034012"/>
          </a:xfrm>
          <a:prstGeom prst="rect">
            <a:avLst/>
          </a:prstGeom>
        </p:spPr>
      </p:pic>
      <p:sp>
        <p:nvSpPr>
          <p:cNvPr id="2" name="Textfeld 1">
            <a:extLst>
              <a:ext uri="{FF2B5EF4-FFF2-40B4-BE49-F238E27FC236}">
                <a16:creationId xmlns:a16="http://schemas.microsoft.com/office/drawing/2014/main" id="{938BB1E2-B110-4758-BB71-FF17809B69AF}"/>
              </a:ext>
            </a:extLst>
          </p:cNvPr>
          <p:cNvSpPr txBox="1"/>
          <p:nvPr/>
        </p:nvSpPr>
        <p:spPr>
          <a:xfrm>
            <a:off x="1062771" y="4293943"/>
            <a:ext cx="1050681" cy="184666"/>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r>
              <a:rPr lang="de-DE" sz="600" b="1">
                <a:latin typeface="Calibri"/>
                <a:cs typeface="Calibri"/>
              </a:rPr>
              <a:t>Fonte: Pixabay</a:t>
            </a:r>
            <a:r>
              <a:t> </a:t>
            </a:r>
            <a:endParaRPr lang="de-DE" sz="600" b="1" err="1">
              <a:latin typeface="Calibri" pitchFamily="34" charset="0"/>
            </a:endParaRPr>
          </a:p>
        </p:txBody>
      </p:sp>
    </p:spTree>
    <p:extLst>
      <p:ext uri="{BB962C8B-B14F-4D97-AF65-F5344CB8AC3E}">
        <p14:creationId xmlns:p14="http://schemas.microsoft.com/office/powerpoint/2010/main" val="3554511489"/>
      </p:ext>
    </p:extLst>
  </p:cSld>
  <p:clrMapOvr>
    <a:masterClrMapping/>
  </p:clrMapOvr>
</p:sld>
</file>

<file path=ppt/theme/theme1.xml><?xml version="1.0" encoding="utf-8"?>
<a:theme xmlns:a="http://schemas.openxmlformats.org/drawingml/2006/main" name="suissetec_Vorlage">
  <a:themeElements>
    <a:clrScheme name="suissetec">
      <a:dk1>
        <a:srgbClr val="000000"/>
      </a:dk1>
      <a:lt1>
        <a:srgbClr val="FFFFFF"/>
      </a:lt1>
      <a:dk2>
        <a:srgbClr val="E8E8E8"/>
      </a:dk2>
      <a:lt2>
        <a:srgbClr val="838383"/>
      </a:lt2>
      <a:accent1>
        <a:srgbClr val="9A9A9A"/>
      </a:accent1>
      <a:accent2>
        <a:srgbClr val="D9C619"/>
      </a:accent2>
      <a:accent3>
        <a:srgbClr val="CA4F36"/>
      </a:accent3>
      <a:accent4>
        <a:srgbClr val="0D8ECC"/>
      </a:accent4>
      <a:accent5>
        <a:srgbClr val="855FA8"/>
      </a:accent5>
      <a:accent6>
        <a:srgbClr val="2D2D8A"/>
      </a:accent6>
      <a:hlink>
        <a:srgbClr val="0D8ECC"/>
      </a:hlink>
      <a:folHlink>
        <a:srgbClr val="D9C619"/>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issetec_16_9_20200619_DE_def" id="{67ED1A01-0870-8E4A-AAD6-2103979F8902}" vid="{A5FE4DEC-82F2-E147-8CA0-89CDEF90F989}"/>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c86f87-9b69-4d79-93aa-4949d903621c">
      <Value>543</Value>
      <Value>22</Value>
    </TaxCatchAll>
    <TaxKeywordTaxHTField xmlns="9fc86f87-9b69-4d79-93aa-4949d903621c">
      <Terms xmlns="http://schemas.microsoft.com/office/infopath/2007/PartnerControls">
        <TermInfo xmlns="http://schemas.microsoft.com/office/infopath/2007/PartnerControls">
          <TermName xmlns="http://schemas.microsoft.com/office/infopath/2007/PartnerControls">Schulungsunterlagen</TermName>
          <TermId xmlns="http://schemas.microsoft.com/office/infopath/2007/PartnerControls">e6eb15ab-cffe-4005-a029-061b3b14991e</TermId>
        </TermInfo>
      </Terms>
    </TaxKeywordTaxHTField>
    <m7aa2674883f455cae96e89d73cb7650 xmlns="e6551a4d-7dd0-4883-ad42-8f43de15c0e7">
      <Terms xmlns="http://schemas.microsoft.com/office/infopath/2007/PartnerControls">
        <TermInfo xmlns="http://schemas.microsoft.com/office/infopath/2007/PartnerControls">
          <TermName xmlns="http://schemas.microsoft.com/office/infopath/2007/PartnerControls">Arbeitssicherheit/Gesundheitsschutz</TermName>
          <TermId xmlns="http://schemas.microsoft.com/office/infopath/2007/PartnerControls">13db939f-f2b0-4bb0-80f3-0257d72d6d44</TermId>
        </TermInfo>
      </Terms>
    </m7aa2674883f455cae96e89d73cb7650>
    <SharedWithUsers xmlns="9fc86f87-9b69-4d79-93aa-4949d903621c">
      <UserInfo>
        <DisplayName>Dennis Reichardt</DisplayName>
        <AccountId>26</AccountId>
        <AccountType/>
      </UserInfo>
      <UserInfo>
        <DisplayName>Mahrer Christian</DisplayName>
        <AccountId>17</AccountId>
        <AccountType/>
      </UserInfo>
      <UserInfo>
        <DisplayName>Montag Helena</DisplayName>
        <AccountId>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800F56B102134BBA9D59DA181E9BE4" ma:contentTypeVersion="18" ma:contentTypeDescription="Ein neues Dokument erstellen." ma:contentTypeScope="" ma:versionID="856556e5accb23d3ebb8172f3ba41575">
  <xsd:schema xmlns:xsd="http://www.w3.org/2001/XMLSchema" xmlns:xs="http://www.w3.org/2001/XMLSchema" xmlns:p="http://schemas.microsoft.com/office/2006/metadata/properties" xmlns:ns2="9fc86f87-9b69-4d79-93aa-4949d903621c" xmlns:ns3="e6551a4d-7dd0-4883-ad42-8f43de15c0e7" targetNamespace="http://schemas.microsoft.com/office/2006/metadata/properties" ma:root="true" ma:fieldsID="05018ac7998406357252101cbe21a864" ns2:_="" ns3:_="">
    <xsd:import namespace="9fc86f87-9b69-4d79-93aa-4949d903621c"/>
    <xsd:import namespace="e6551a4d-7dd0-4883-ad42-8f43de15c0e7"/>
    <xsd:element name="properties">
      <xsd:complexType>
        <xsd:sequence>
          <xsd:element name="documentManagement">
            <xsd:complexType>
              <xsd:all>
                <xsd:element ref="ns2:TaxKeywordTaxHTField" minOccurs="0"/>
                <xsd:element ref="ns2:TaxCatchAll" minOccurs="0"/>
                <xsd:element ref="ns3:MediaServiceAutoTags" minOccurs="0"/>
                <xsd:element ref="ns3:m7aa2674883f455cae96e89d73cb7650" minOccurs="0"/>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6f87-9b69-4d79-93aa-4949d903621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855e60b5-7c41-4c32-84a4-9e4b6a9d66b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iespalte &quot;Alle abfangen&quot;" ma:hidden="true" ma:list="{c19e1da8-e3fc-4731-b3ae-69c286c18a74}" ma:internalName="TaxCatchAll" ma:showField="CatchAllData" ma:web="9fc86f87-9b69-4d79-93aa-4949d903621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551a4d-7dd0-4883-ad42-8f43de15c0e7" elementFormDefault="qualified">
    <xsd:import namespace="http://schemas.microsoft.com/office/2006/documentManagement/types"/>
    <xsd:import namespace="http://schemas.microsoft.com/office/infopath/2007/PartnerControls"/>
    <xsd:element name="MediaServiceAutoTags" ma:index="11" nillable="true" ma:displayName="Tags" ma:description="" ma:internalName="MediaServiceAutoTags" ma:readOnly="true">
      <xsd:simpleType>
        <xsd:restriction base="dms:Text"/>
      </xsd:simpleType>
    </xsd:element>
    <xsd:element name="m7aa2674883f455cae96e89d73cb7650" ma:index="13" nillable="true" ma:taxonomy="true" ma:internalName="m7aa2674883f455cae96e89d73cb7650" ma:taxonomyFieldName="ManagedKeyword" ma:displayName="Gruppen Tag" ma:default="" ma:fieldId="{67aa2674-883f-455c-ae96-e89d73cb7650}" ma:taxonomyMulti="true" ma:sspId="855e60b5-7c41-4c32-84a4-9e4b6a9d66bf" ma:termSetId="d5a49cda-06ce-400c-a7a4-cfdc8cb3f84e"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EC273-733D-43B6-91B6-DFDA930F27EA}">
  <ds:schemaRefs>
    <ds:schemaRef ds:uri="http://schemas.microsoft.com/sharepoint/v3/contenttype/forms"/>
  </ds:schemaRefs>
</ds:datastoreItem>
</file>

<file path=customXml/itemProps2.xml><?xml version="1.0" encoding="utf-8"?>
<ds:datastoreItem xmlns:ds="http://schemas.openxmlformats.org/officeDocument/2006/customXml" ds:itemID="{E1BC4336-DA53-4867-B008-63A9D3BBF846}">
  <ds:schemaRefs>
    <ds:schemaRef ds:uri="c4c766b7-05b4-412b-8777-9cab90228f60"/>
    <ds:schemaRef ds:uri="c5329012-8f8b-496f-bc36-fae3f4d90d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c86f87-9b69-4d79-93aa-4949d903621c"/>
    <ds:schemaRef ds:uri="e6551a4d-7dd0-4883-ad42-8f43de15c0e7"/>
  </ds:schemaRefs>
</ds:datastoreItem>
</file>

<file path=customXml/itemProps3.xml><?xml version="1.0" encoding="utf-8"?>
<ds:datastoreItem xmlns:ds="http://schemas.openxmlformats.org/officeDocument/2006/customXml" ds:itemID="{9C2C1A4F-5F17-4639-868B-76A7A685D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6f87-9b69-4d79-93aa-4949d903621c"/>
    <ds:schemaRef ds:uri="e6551a4d-7dd0-4883-ad42-8f43de15c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5697</Words>
  <Application>Microsoft Office PowerPoint</Application>
  <PresentationFormat>Bildschirmpräsentation (16:9)</PresentationFormat>
  <Paragraphs>540</Paragraphs>
  <Slides>44</Slides>
  <Notes>43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Symbol</vt:lpstr>
      <vt:lpstr>Times New Roman</vt:lpstr>
      <vt:lpstr>Wingdings</vt:lpstr>
      <vt:lpstr>WordVisi_MSFontService</vt:lpstr>
      <vt:lpstr>suissetec_Vorlage</vt:lpstr>
      <vt:lpstr>Ordinanza sui lavori di costruzione (OLCostr) 2022</vt:lpstr>
      <vt:lpstr>PowerPoint-Präsentation</vt:lpstr>
      <vt:lpstr>PowerPoint-Präsentation</vt:lpstr>
      <vt:lpstr>Ordinanza sui lavori di costruzione (OLCostr)</vt:lpstr>
      <vt:lpstr>Quali sono le novità dell’OLCostr 2022?</vt:lpstr>
      <vt:lpstr>PowerPoint-Präsentation</vt:lpstr>
      <vt:lpstr>Piano di sicurezza e di protezione della salute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Roman Vincenz</dc:creator>
  <cp:keywords>Schulungsunterlagen</cp:keywords>
  <cp:lastModifiedBy>Mahrer Christian</cp:lastModifiedBy>
  <cp:revision>328</cp:revision>
  <cp:lastPrinted>2018-07-19T13:07:36Z</cp:lastPrinted>
  <dcterms:created xsi:type="dcterms:W3CDTF">2018-07-19T11:37:50Z</dcterms:created>
  <dcterms:modified xsi:type="dcterms:W3CDTF">2021-12-10T09:44:05Z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0x01010066800F56B102134BBA9D59DA181E9BE4</vt:lpwstr>
  </property>
  <property fmtid="{D5CDD505-2E9C-101B-9397-08002B2CF9AE}" pid="3" name="TaxKeyword">
    <vt:lpwstr>543;#Schulungsunterlagen|e6eb15ab-cffe-4005-a029-061b3b14991e</vt:lpwstr>
  </property>
  <property fmtid="{D5CDD505-2E9C-101B-9397-08002B2CF9AE}" pid="4" name="ManagedKeyword">
    <vt:lpwstr>22;#Arbeitssicherheit/Gesundheitsschutz|13db939f-f2b0-4bb0-80f3-0257d72d6d44</vt:lpwstr>
  </property>
</Properties>
</file>